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27" autoAdjust="0"/>
    <p:restoredTop sz="77087" autoAdjust="0"/>
  </p:normalViewPr>
  <p:slideViewPr>
    <p:cSldViewPr snapToGrid="0" snapToObjects="1">
      <p:cViewPr>
        <p:scale>
          <a:sx n="76" d="100"/>
          <a:sy n="76" d="100"/>
        </p:scale>
        <p:origin x="-972" y="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9 – 3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See students’ models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9</a:t>
            </a: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  <a:r>
              <a:rPr lang="en-US" baseline="0" dirty="0" smtClean="0"/>
              <a:t>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A. 8  B. 15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A.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See</a:t>
            </a:r>
            <a:r>
              <a:rPr lang="en-US" baseline="0" dirty="0" smtClean="0"/>
              <a:t> students’ models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Friday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See students’ measurements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A. cylinder with 2 circular bases</a:t>
            </a:r>
            <a:r>
              <a:rPr lang="en-US" baseline="0" dirty="0" smtClean="0"/>
              <a:t> and a rectangular face.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     B. cube with 6 square faces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2. 35, 35/7 or 35/5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3. A.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4. B.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48138-67FC-40F4-B9DE-A25679ADD8C4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86464-7D07-45E0-A159-7B64D15C9B33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1AE48-D803-4B71-9F58-58465849EF50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95416-3588-4264-B420-51245123341F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553E7-F394-4F32-8F64-69CD1415C421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890B2-D4A1-4561-B02F-04C777F27081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9A518-6E8E-4A70-A3B1-FCC1CE147BF9}" type="datetime1">
              <a:rPr lang="en-US" smtClean="0"/>
              <a:t>2/18/2012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32D03-B2C7-4C5D-971F-83F399775EBB}" type="datetime1">
              <a:rPr lang="en-US" smtClean="0"/>
              <a:t>2/18/2012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B8693-E791-4615-88AD-7946783A696A}" type="datetime1">
              <a:rPr lang="en-US" smtClean="0"/>
              <a:t>2/18/2012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CEF47-7ABC-41FE-9D22-96902B4B6FE6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ACD03-C9EA-4538-BDE5-E5122C2D0978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B6FB6134-99B6-41BD-AC59-07B56EA53B86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3</a:t>
            </a:r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086" name="Group 3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94049678"/>
                  </p:ext>
                </p:extLst>
              </p:nvPr>
            </p:nvGraphicFramePr>
            <p:xfrm>
              <a:off x="457200" y="839243"/>
              <a:ext cx="8374063" cy="5217478"/>
            </p:xfrm>
            <a:graphic>
              <a:graphicData uri="http://schemas.openxmlformats.org/drawingml/2006/table">
                <a:tbl>
                  <a:tblPr/>
                  <a:tblGrid>
                    <a:gridCol w="1885167"/>
                    <a:gridCol w="6488896"/>
                  </a:tblGrid>
                  <a:tr h="1102291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1.5 Represent problem mathematically using diagrams, numbers, and symbolic expressions.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Mindy has 9 cherries. She eats 3 of them.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Write a number sentence that could be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used to find the number of cherries Mindy has left.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2.5 Identify various representations of multiplication and division.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Draw a model to represent 4 x 3.</a:t>
                          </a: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2.12 Name fractions in various contexts that are less than, equal to, or greater than one.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David took longer than 1 hour to do his homework. Which fraction could represent the time, in hours, it took David to do his homework?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A. </a:t>
                          </a:r>
                          <a:r>
                            <a:rPr kumimoji="0" lang="en-US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ea typeface="ＭＳ Ｐゴシック" pitchFamily="-109" charset="-128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          B.</a:t>
                          </a:r>
                          <a:r>
                            <a:rPr kumimoji="0" lang="en-US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ea typeface="ＭＳ Ｐゴシック" pitchFamily="-109" charset="-128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𝟒</m:t>
                                  </m:r>
                                </m:den>
                              </m:f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ＭＳ Ｐゴシック" pitchFamily="-109" charset="-128"/>
                                </a:rPr>
                                <m:t> </m:t>
                              </m:r>
                            </m:oMath>
                          </a14:m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      C.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       D.</a:t>
                          </a:r>
                          <a:r>
                            <a:rPr kumimoji="0" lang="en-US" sz="1800" b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ea typeface="ＭＳ Ｐゴシック" pitchFamily="-109" charset="-128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kumimoji="0" lang="en-US" sz="1800" b="1" i="1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/>
                                      <a:ea typeface="ＭＳ Ｐゴシック" pitchFamily="-109" charset="-128"/>
                                    </a:rPr>
                                    <m:t>𝟒</m:t>
                                  </m:r>
                                </m:den>
                              </m:f>
                            </m:oMath>
                          </a14:m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3.3 Find the missing values in simple multiplication and division equations.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number should be placed in the box to make the number sentence </a:t>
                          </a:r>
                          <a:r>
                            <a:rPr kumimoji="0" lang="en-US" sz="2000" b="1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true</a:t>
                          </a: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086" name="Group 3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94049678"/>
                  </p:ext>
                </p:extLst>
              </p:nvPr>
            </p:nvGraphicFramePr>
            <p:xfrm>
              <a:off x="457200" y="839243"/>
              <a:ext cx="8374063" cy="5217478"/>
            </p:xfrm>
            <a:graphic>
              <a:graphicData uri="http://schemas.openxmlformats.org/drawingml/2006/table">
                <a:tbl>
                  <a:tblPr/>
                  <a:tblGrid>
                    <a:gridCol w="1885167"/>
                    <a:gridCol w="6488896"/>
                  </a:tblGrid>
                  <a:tr h="115824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1.5 Represent problem mathematically using diagrams, numbers, and symbolic expressions.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Mindy has 9 cherries. She eats 3 of them.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Write a number sentence that could be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used to find the number of cherries Mindy has left.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2.5 Identify various representations of multiplication and division.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Draw a model to represent 4 x 3.</a:t>
                          </a: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2.12 Name fractions in various contexts that are less than, equal to, or greater than one.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1">
                          <a:blip r:embed="rId3"/>
                          <a:stretch>
                            <a:fillRect l="-29202" t="-171552" r="-1221" b="-99569"/>
                          </a:stretch>
                        </a:blip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3.3 Find the missing values in simple multiplication and division equations.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number should be placed in the box to make the number sentence </a:t>
                          </a:r>
                          <a:r>
                            <a:rPr kumimoji="0" lang="en-US" sz="2000" b="1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true</a:t>
                          </a: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839243"/>
            <a:ext cx="22669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999" y="5427684"/>
            <a:ext cx="1477027" cy="443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3 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Group 3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90192465"/>
                  </p:ext>
                </p:extLst>
              </p:nvPr>
            </p:nvGraphicFramePr>
            <p:xfrm>
              <a:off x="457200" y="826717"/>
              <a:ext cx="8374063" cy="5386758"/>
            </p:xfrm>
            <a:graphic>
              <a:graphicData uri="http://schemas.openxmlformats.org/drawingml/2006/table">
                <a:tbl>
                  <a:tblPr/>
                  <a:tblGrid>
                    <a:gridCol w="1947797"/>
                    <a:gridCol w="6426266"/>
                  </a:tblGrid>
                  <a:tr h="132752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1.6 Identify and use vocabulary to describe attributes of two- and three-dimensional shapes.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shape has exactly 5 faces?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2.6 Recall basic multiplication facts through 10 times </a:t>
                          </a: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10 </a:t>
                          </a: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and the related division facts. 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What is: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14:m>
                            <m:oMath xmlns:m="http://schemas.openxmlformats.org/officeDocument/2006/math">
                              <m:r>
                                <a:rPr kumimoji="0" lang="en-US" sz="16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𝟐𝟒</m:t>
                              </m:r>
                              <m:r>
                                <a:rPr kumimoji="0" lang="en-US" sz="16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÷</m:t>
                              </m:r>
                              <m:r>
                                <a:rPr kumimoji="0" lang="en-US" sz="16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</m:oMath>
                          </a14:m>
                          <a:endParaRPr kumimoji="0" lang="en-US" sz="16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mbria Math"/>
                          </a:endParaRP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14:m>
                            <m:oMath xmlns:m="http://schemas.openxmlformats.org/officeDocument/2006/math">
                              <m:r>
                                <a:rPr kumimoji="0" lang="en-US" sz="16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  <a:cs typeface="Calibri" pitchFamily="34" charset="0"/>
                                </a:rPr>
                                <m:t>𝟑</m:t>
                              </m:r>
                              <m:r>
                                <a:rPr kumimoji="0" lang="en-US" sz="16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  <a:cs typeface="Calibri" pitchFamily="34" charset="0"/>
                                </a:rPr>
                                <m:t>×</m:t>
                              </m:r>
                              <m:r>
                                <a:rPr kumimoji="0" lang="en-US" sz="16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  <a:cs typeface="Calibri" pitchFamily="34" charset="0"/>
                                </a:rPr>
                                <m:t>𝟓</m:t>
                              </m:r>
                            </m:oMath>
                          </a14:m>
                          <a:endParaRPr kumimoji="0" lang="en-US" sz="16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  <a:cs typeface="Calibri" pitchFamily="34" charset="0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2.13 Recognize, compare, and order fractions.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lists shows the fractions in order from </a:t>
                          </a:r>
                          <a:r>
                            <a:rPr kumimoji="0" lang="en-US" sz="1800" b="1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least 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to</a:t>
                          </a:r>
                          <a:r>
                            <a:rPr kumimoji="0" lang="en-US" sz="1800" b="1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greatest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4.5 Choose reasonable units of measure, estimate common measurements, and use appropriate tools to make measurements.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measurement is closest to the weight of a hardcover dictionary?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5 pounds      B.  5 ounces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C.   1 pound        D.  1 ounce  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Group 3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90192465"/>
                  </p:ext>
                </p:extLst>
              </p:nvPr>
            </p:nvGraphicFramePr>
            <p:xfrm>
              <a:off x="457200" y="826717"/>
              <a:ext cx="8374063" cy="5386758"/>
            </p:xfrm>
            <a:graphic>
              <a:graphicData uri="http://schemas.openxmlformats.org/drawingml/2006/table">
                <a:tbl>
                  <a:tblPr/>
                  <a:tblGrid>
                    <a:gridCol w="1947797"/>
                    <a:gridCol w="6426266"/>
                  </a:tblGrid>
                  <a:tr h="132752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1.6 Identify and use vocabulary to describe attributes of two- and three-dimensional shapes.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shape has exactly 5 faces?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2.6 Recall basic multiplication facts through 10 times </a:t>
                          </a: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10 </a:t>
                          </a: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and the related division facts. 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1">
                          <a:blip r:embed="rId3"/>
                          <a:stretch>
                            <a:fillRect l="-30550" t="-109852" b="-229557"/>
                          </a:stretch>
                        </a:blip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2.13 Recognize, compare, and order fractions.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lists shows the fractions in order from </a:t>
                          </a:r>
                          <a:r>
                            <a:rPr kumimoji="0" lang="en-US" sz="1800" b="1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least 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to</a:t>
                          </a:r>
                          <a:r>
                            <a:rPr kumimoji="0" lang="en-US" sz="1800" b="1" i="0" u="sng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greatest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4.5 Choose reasonable units of measure, estimate common measurements, and use appropriate tools to make measurements.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Which measurement is closest to the weight of a hardcover dictionary?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5 pounds      B.  5 ounces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C.   1 pound        D.  1 ounce  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0" y="1233487"/>
            <a:ext cx="102870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1233487"/>
            <a:ext cx="1143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70" y="1243012"/>
            <a:ext cx="981075" cy="75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656" y="1366837"/>
            <a:ext cx="129540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4" y="3719513"/>
            <a:ext cx="954457" cy="83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881" y="3719512"/>
            <a:ext cx="894752" cy="831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3 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Group 3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32324289"/>
                  </p:ext>
                </p:extLst>
              </p:nvPr>
            </p:nvGraphicFramePr>
            <p:xfrm>
              <a:off x="457200" y="719138"/>
              <a:ext cx="8374063" cy="5092939"/>
            </p:xfrm>
            <a:graphic>
              <a:graphicData uri="http://schemas.openxmlformats.org/drawingml/2006/table">
                <a:tbl>
                  <a:tblPr/>
                  <a:tblGrid>
                    <a:gridCol w="1810011"/>
                    <a:gridCol w="6564052"/>
                  </a:tblGrid>
                  <a:tr h="1581857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1.5 Represent problem mathematically using diagrams, numbers, and symbolic </a:t>
                          </a: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expressions.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Bella arranged some counters in groups.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Which expression represents the total number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of counters that Bella arranged?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A. 5 + 4                   B. 5 x 5 x 5 x 5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C. 4 + 5 + 4 + 5      D. 5 x 4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93072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2.5 Identify various representations of multiplication and division.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Draw a model to represent</a:t>
                          </a: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8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𝟖</m:t>
                              </m:r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÷</m:t>
                              </m:r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  <m:r>
                                <a:rPr kumimoji="0" lang="en-US" sz="18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</m:oMath>
                          </a14:m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  <a:tr h="134154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2.12 Name fractions in various contexts that are less than, equal to, or greater than one.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Maureen walked her dog Fido once a day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for 4 days. The table shows how far she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walked Fido each day.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On which day did Maureen walk Fido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exactly 1 mile?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24654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4.6 Measure length to the nearest centimeter or half inch.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Using a ruler, measure your pencil to the nearest half inch and to the nearest centimeter.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Group 3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32324289"/>
                  </p:ext>
                </p:extLst>
              </p:nvPr>
            </p:nvGraphicFramePr>
            <p:xfrm>
              <a:off x="457200" y="719138"/>
              <a:ext cx="8374063" cy="5092939"/>
            </p:xfrm>
            <a:graphic>
              <a:graphicData uri="http://schemas.openxmlformats.org/drawingml/2006/table">
                <a:tbl>
                  <a:tblPr/>
                  <a:tblGrid>
                    <a:gridCol w="1810011"/>
                    <a:gridCol w="6564052"/>
                  </a:tblGrid>
                  <a:tr h="1581857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1.5 Represent problem mathematically using diagrams, numbers, and symbolic </a:t>
                          </a: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expressions.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Bella arranged some counters in groups.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Which expression represents the total number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of counters that Bella arranged?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A. 5 + 4                   B. 5 x 5 x 5 x 5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6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ＭＳ Ｐゴシック" pitchFamily="-109" charset="-128"/>
                              <a:cs typeface="+mn-cs"/>
                            </a:rPr>
                            <a:t>C. 4 + 5 + 4 + 5      D. 5 x 4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94488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2.5 Identify various representations of multiplication and division.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1">
                          <a:blip r:embed="rId3"/>
                          <a:stretch>
                            <a:fillRect l="-27762" t="-169032" b="-272258"/>
                          </a:stretch>
                        </a:blipFill>
                      </a:tcPr>
                    </a:tc>
                  </a:tr>
                  <a:tr h="134154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2.12 Name fractions in various contexts that are less than, equal to, or greater than one.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Maureen walked her dog Fido once a day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for 4 days. The table shows how far she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walked Fido each day.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On which day did Maureen walk Fido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6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exactly 1 mile?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24654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4.6 Measure length to the nearest centimeter or half inch.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Using a ruler, measure your pencil to the nearest half inch and to the nearest centimeter.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50" y="719138"/>
            <a:ext cx="2266950" cy="14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37" y="3000441"/>
            <a:ext cx="2636662" cy="174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3 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1835383"/>
              </p:ext>
            </p:extLst>
          </p:nvPr>
        </p:nvGraphicFramePr>
        <p:xfrm>
          <a:off x="457200" y="719138"/>
          <a:ext cx="8374063" cy="5353480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1.6 Identify and use vocabulary to describe attributes of two- and three-dimensional shapes.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Describe the following shapes.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                                  B.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2.6 Recall basic multiplication facts through 10 times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10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and the related division facts.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7 x 5? What would be a related division fact?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1550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2.13 Recognize, compare, and order fractions.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list shows the fractions in order from 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greatest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to 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least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5.3 Make predictions based on various representations of data.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bar graph shows the number of tickets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sold for the first 5 shows of a play.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Based on the graph, how many tickets will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most likely be sold for Show 6?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40         B. 45         C. 50         D. 65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165573"/>
            <a:ext cx="56197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07" y="1165573"/>
            <a:ext cx="970046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96300"/>
            <a:ext cx="771395" cy="73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810" y="3796300"/>
            <a:ext cx="832289" cy="735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612" y="4158093"/>
            <a:ext cx="2537292" cy="2198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692</Words>
  <Application>Microsoft Office PowerPoint</Application>
  <PresentationFormat>On-screen Show (4:3)</PresentationFormat>
  <Paragraphs>83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3rd Grade: TCAP Spiral Review Week 3</vt:lpstr>
      <vt:lpstr>3rd Grade: TCAP Spiral Review Week 3 </vt:lpstr>
      <vt:lpstr>3rd Grade: TCAP Spiral Review Week 3 </vt:lpstr>
      <vt:lpstr>3rd Grade: TCAP Spiral Review Week 3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40</cp:revision>
  <dcterms:created xsi:type="dcterms:W3CDTF">2010-10-13T19:19:09Z</dcterms:created>
  <dcterms:modified xsi:type="dcterms:W3CDTF">2012-02-19T04:10:06Z</dcterms:modified>
</cp:coreProperties>
</file>