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63" r:id="rId2"/>
    <p:sldId id="268" r:id="rId3"/>
    <p:sldId id="269" r:id="rId4"/>
    <p:sldId id="270" r:id="rId5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507" autoAdjust="0"/>
    <p:restoredTop sz="83806" autoAdjust="0"/>
  </p:normalViewPr>
  <p:slideViewPr>
    <p:cSldViewPr snapToGrid="0" snapToObjects="1">
      <p:cViewPr>
        <p:scale>
          <a:sx n="76" d="100"/>
          <a:sy n="76" d="100"/>
        </p:scale>
        <p:origin x="-76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-109" charset="0"/>
              </a:defRPr>
            </a:lvl1pPr>
          </a:lstStyle>
          <a:p>
            <a:pPr>
              <a:defRPr/>
            </a:pPr>
            <a:fld id="{90B55A9C-E675-48B3-9BA8-586880F146E7}" type="datetime1">
              <a:rPr lang="en-US"/>
              <a:pPr>
                <a:defRPr/>
              </a:pPr>
              <a:t>3/9/2012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-109" charset="0"/>
              </a:defRPr>
            </a:lvl1pPr>
          </a:lstStyle>
          <a:p>
            <a:pPr>
              <a:defRPr/>
            </a:pPr>
            <a:fld id="{219D2341-BDFC-4532-B8FD-16A1E828A6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ＭＳ Ｐゴシック" pitchFamily="-109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B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B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F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Students answers will vary</a:t>
            </a:r>
            <a:endParaRPr lang="en-US" dirty="0" smtClean="0"/>
          </a:p>
          <a:p>
            <a:pPr marL="228600" indent="-228600"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7514A05-38A8-461D-91ED-C3D621FC4BF8}" type="slidenum">
              <a:rPr lang="en-US">
                <a:latin typeface="Calibri" pitchFamily="34" charset="0"/>
              </a:rPr>
              <a:pPr/>
              <a:t>1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8600" indent="-228600" eaLnBrk="1" hangingPunct="1">
              <a:spcBef>
                <a:spcPct val="0"/>
              </a:spcBef>
              <a:buAutoNum type="arabicPeriod"/>
            </a:pPr>
            <a:r>
              <a:rPr lang="en-US" baseline="0" dirty="0" smtClean="0"/>
              <a:t>D</a:t>
            </a:r>
          </a:p>
          <a:p>
            <a:pPr marL="228600" indent="-228600" eaLnBrk="1" hangingPunct="1">
              <a:spcBef>
                <a:spcPct val="0"/>
              </a:spcBef>
              <a:buAutoNum type="arabicPeriod"/>
            </a:pPr>
            <a:r>
              <a:rPr lang="en-US" baseline="0" dirty="0" smtClean="0"/>
              <a:t>C</a:t>
            </a:r>
          </a:p>
          <a:p>
            <a:pPr marL="228600" indent="-228600" eaLnBrk="1" hangingPunct="1">
              <a:spcBef>
                <a:spcPct val="0"/>
              </a:spcBef>
              <a:buAutoNum type="arabicPeriod"/>
            </a:pPr>
            <a:r>
              <a:rPr lang="en-US" baseline="0" dirty="0" smtClean="0"/>
              <a:t>B</a:t>
            </a:r>
          </a:p>
          <a:p>
            <a:pPr marL="228600" indent="-228600" eaLnBrk="1" hangingPunct="1">
              <a:spcBef>
                <a:spcPct val="0"/>
              </a:spcBef>
              <a:buAutoNum type="arabicPeriod"/>
            </a:pPr>
            <a:r>
              <a:rPr lang="en-US" baseline="0" dirty="0" smtClean="0"/>
              <a:t>C</a:t>
            </a:r>
            <a:endParaRPr lang="en-US" dirty="0" smtClean="0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8BD8AEB-E0E3-41D0-B94D-8198285A63D4}" type="slidenum">
              <a:rPr lang="en-US">
                <a:latin typeface="Calibri" pitchFamily="34" charset="0"/>
              </a:rPr>
              <a:pPr/>
              <a:t>2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D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B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A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B</a:t>
            </a:r>
            <a:endParaRPr lang="en-US" dirty="0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3008CF2-314D-485D-BCA7-F9353F1A9344}" type="slidenum">
              <a:rPr lang="en-US">
                <a:latin typeface="Calibri" pitchFamily="34" charset="0"/>
              </a:rPr>
              <a:pPr/>
              <a:t>3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A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A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C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smtClean="0"/>
              <a:t>C</a:t>
            </a:r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893CCA9-5BD0-4935-B28C-D95A94C544BE}" type="slidenum">
              <a:rPr lang="en-US">
                <a:latin typeface="Calibri" pitchFamily="34" charset="0"/>
              </a:rPr>
              <a:pPr/>
              <a:t>4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8E8421-19DB-4274-9894-FDC615F79E7A}" type="datetime1">
              <a:rPr lang="en-US" smtClean="0"/>
              <a:t>3/9/2012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TN State TCAP Item Sampler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8EB227-20B1-4748-B684-485B0AF944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9D65D5-7066-4096-8AE5-07261129D98C}" type="datetime1">
              <a:rPr lang="en-US" smtClean="0"/>
              <a:t>3/9/2012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TN State TCAP Item Sampler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09CBF2-F36D-4364-9878-54143E9EB2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F45995-9CC5-4968-805B-FCAC2D703005}" type="datetime1">
              <a:rPr lang="en-US" smtClean="0"/>
              <a:t>3/9/2012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TN State TCAP Item Sampler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74C2E0-BD54-4278-AD02-098BEDD58B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BE1F07-F92A-4E0D-9A60-D66657DDE7B6}" type="datetime1">
              <a:rPr lang="en-US" smtClean="0"/>
              <a:t>3/9/2012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TN State TCAP Item Sampler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C86FE5-8FF7-4898-8707-DF0A35205C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B2FD7F-3426-4B69-B336-A10644AE26C9}" type="datetime1">
              <a:rPr lang="en-US" smtClean="0"/>
              <a:t>3/9/2012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TN State TCAP Item Sampler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23A68D-49FB-479A-B986-382D879229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EBC683-3ECE-4220-909D-5D5648DB1F7E}" type="datetime1">
              <a:rPr lang="en-US" smtClean="0"/>
              <a:t>3/9/2012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TN State TCAP Item Sampler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70B956-24AD-41EC-9E5B-F01CFE1E88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F6E1CD-1B22-467C-B7AF-1D11D545679F}" type="datetime1">
              <a:rPr lang="en-US" smtClean="0"/>
              <a:t>3/9/2012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TN State TCAP Item Sampler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E851A7-B7A6-4E96-AC5E-065F23467D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C0DABE-6A4A-460F-AEEE-152101DDD3EF}" type="datetime1">
              <a:rPr lang="en-US" smtClean="0"/>
              <a:t>3/9/2012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TN State TCAP Item Sampler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DBB1C9-A09B-43D5-AD6F-BBD92D372B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DD6974-A635-45B6-A980-958022D33E35}" type="datetime1">
              <a:rPr lang="en-US" smtClean="0"/>
              <a:t>3/9/2012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TN State TCAP Item Sampler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A0A40D-0505-4FF6-BB81-BE1B5A89DB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0032A7-A1B1-4D54-BE38-FE04A0DEF86E}" type="datetime1">
              <a:rPr lang="en-US" smtClean="0"/>
              <a:t>3/9/2012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TN State TCAP Item Sampler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314F50-9C98-4B07-A691-25987570FF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B54638-01E7-4311-87F4-307F44076031}" type="datetime1">
              <a:rPr lang="en-US" smtClean="0"/>
              <a:t>3/9/2012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TN State TCAP Item Sampler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003A75-8D2B-4D11-8476-5A1421AD25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898989"/>
                </a:solidFill>
                <a:latin typeface="Calibri" pitchFamily="-109" charset="0"/>
              </a:defRPr>
            </a:lvl1pPr>
          </a:lstStyle>
          <a:p>
            <a:pPr>
              <a:defRPr/>
            </a:pPr>
            <a:fld id="{44560292-9FA0-4319-80EF-839A155F97BD}" type="datetime1">
              <a:rPr lang="en-US" smtClean="0"/>
              <a:t>3/9/2012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Questions from TN State TCAP Item Sampler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898989"/>
                </a:solidFill>
                <a:latin typeface="Calibri" pitchFamily="-109" charset="0"/>
              </a:defRPr>
            </a:lvl1pPr>
          </a:lstStyle>
          <a:p>
            <a:pPr>
              <a:defRPr/>
            </a:pPr>
            <a:fld id="{F35E3516-227B-4B75-978E-A1E889370E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109" charset="-128"/>
          <a:cs typeface="ＭＳ Ｐゴシック" pitchFamily="-109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109" charset="-128"/>
          <a:cs typeface="ＭＳ Ｐゴシック" pitchFamily="-109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109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109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109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109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7650"/>
          </a:xfrm>
        </p:spPr>
        <p:txBody>
          <a:bodyPr/>
          <a:lstStyle/>
          <a:p>
            <a:pPr eaLnBrk="1" hangingPunct="1"/>
            <a:r>
              <a:rPr lang="en-US" sz="2400" b="1" dirty="0" smtClean="0"/>
              <a:t>3</a:t>
            </a:r>
            <a:r>
              <a:rPr lang="en-US" sz="2400" b="1" baseline="30000" dirty="0" smtClean="0"/>
              <a:t>rd</a:t>
            </a:r>
            <a:r>
              <a:rPr lang="en-US" sz="2400" b="1" dirty="0" smtClean="0"/>
              <a:t> Grade: TCAP Spiral Review Week 8</a:t>
            </a:r>
            <a:endParaRPr lang="en-US" sz="2400" dirty="0" smtClean="0"/>
          </a:p>
        </p:txBody>
      </p:sp>
      <p:graphicFrame>
        <p:nvGraphicFramePr>
          <p:cNvPr id="2086" name="Group 38"/>
          <p:cNvGraphicFramePr>
            <a:graphicFrameLocks noGrp="1"/>
          </p:cNvGraphicFramePr>
          <p:nvPr>
            <p:ph idx="1"/>
          </p:nvPr>
        </p:nvGraphicFramePr>
        <p:xfrm>
          <a:off x="457200" y="719138"/>
          <a:ext cx="8374063" cy="5707758"/>
        </p:xfrm>
        <a:graphic>
          <a:graphicData uri="http://schemas.openxmlformats.org/drawingml/2006/table">
            <a:tbl>
              <a:tblPr/>
              <a:tblGrid>
                <a:gridCol w="1885167"/>
                <a:gridCol w="6488896"/>
              </a:tblGrid>
              <a:tr h="14351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1.7 Select appropriate units and tools to solve problems involving measures.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Look at the picture of the crayon.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Which  measurement is most likely the length of the crayon?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A. 3 feet            B. 3 inches             C. 3 meters          D. 3 centimeters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45325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1.8 Express answers clearly in verbal, numerical, or graphical form, using units when appropriate.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Based on the graph of Mr. Howard’s quiz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scores, how many more points did the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Tigers score than the Lions?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A. 35         B. 40             C. 145          D. 185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14097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3.4 Describe or extend geometric and numeric patterns.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Trevor made a pattern with geometric figures.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Which two geometric figures should come next in his pattern?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    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4097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4.6 Measure length to the nearest centimeter or half inch.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Use the centimeter side of your ruler to measure the paintbrush to the nearest centimeter.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868460" y="6356350"/>
            <a:ext cx="3331924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Questions from TN State TCAP Item Sampler</a:t>
            </a:r>
            <a:endParaRPr 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19875" y="719138"/>
            <a:ext cx="2066925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20193" y="3924431"/>
            <a:ext cx="4257675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24843" y="4574871"/>
            <a:ext cx="895350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62350" y="4574871"/>
            <a:ext cx="10096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766153" y="4574871"/>
            <a:ext cx="9144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800725" y="4622496"/>
            <a:ext cx="81915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994579" y="5640279"/>
            <a:ext cx="4411610" cy="786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200384" y="2247900"/>
            <a:ext cx="2600325" cy="118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7650"/>
          </a:xfrm>
        </p:spPr>
        <p:txBody>
          <a:bodyPr/>
          <a:lstStyle/>
          <a:p>
            <a:pPr eaLnBrk="1" hangingPunct="1"/>
            <a:r>
              <a:rPr lang="en-US" sz="2400" b="1" dirty="0" smtClean="0"/>
              <a:t>3</a:t>
            </a:r>
            <a:r>
              <a:rPr lang="en-US" sz="2400" b="1" baseline="30000" dirty="0" smtClean="0"/>
              <a:t>rd</a:t>
            </a:r>
            <a:r>
              <a:rPr lang="en-US" sz="2400" b="1" dirty="0" smtClean="0"/>
              <a:t> Grade: TCAP Spiral Review Week 8</a:t>
            </a:r>
            <a:endParaRPr lang="en-US" sz="2400" dirty="0" smtClean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53228" y="1600200"/>
            <a:ext cx="7133572" cy="4161773"/>
          </a:xfrm>
        </p:spPr>
        <p:txBody>
          <a:bodyPr/>
          <a:lstStyle/>
          <a:p>
            <a:endParaRPr lang="en-US" dirty="0"/>
          </a:p>
        </p:txBody>
      </p:sp>
      <p:graphicFrame>
        <p:nvGraphicFramePr>
          <p:cNvPr id="9" name="Group 38"/>
          <p:cNvGraphicFramePr>
            <a:graphicFrameLocks/>
          </p:cNvGraphicFramePr>
          <p:nvPr/>
        </p:nvGraphicFramePr>
        <p:xfrm>
          <a:off x="457200" y="719138"/>
          <a:ext cx="8374063" cy="5124776"/>
        </p:xfrm>
        <a:graphic>
          <a:graphicData uri="http://schemas.openxmlformats.org/drawingml/2006/table">
            <a:tbl>
              <a:tblPr/>
              <a:tblGrid>
                <a:gridCol w="1734855"/>
                <a:gridCol w="6639208"/>
              </a:tblGrid>
              <a:tr h="14351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4.7 Solve problems requiring the addition and subtraction of lengths.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Mrs. Kendall hung curtains in her bedroom. The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length of the first curtain is shown. The second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Curtain was 28 inches longer than the first. What is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the length of the second curtain?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A. 3 inches         B. 4 inches        C. 42 inches      D. 52 inches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12469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2.1 Read and write numbers up to 10,000 in numerals and up to 1,000 in words.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How is the number nine hundred fifty-two written in standard form?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A. 900,52        B. 9,502           C. 952           D. 925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1093796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2.2 Identify the place value of numbers up to ten-thousands.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Andrea wrote a number that has a 7 in the thousands place and a 3 in the ones place. Which number could Andrea have written?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A. 23,702      B. 17,003         C. 7,131        D. 3,597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4097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2.3 Convert between expanded and standard form with whole numbers up to 10,000.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A hot air balloon went up 1,640 feet into the air. How is 1,640 represented in expanded form?</a:t>
                      </a:r>
                    </a:p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UcPeriod"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1,000 + 600 + 4              B. 1,000 + 60 + 4</a:t>
                      </a:r>
                    </a:p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C.   1,000 + 600 + 40            D. 1,000 + 60 + 40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830882" y="6356350"/>
            <a:ext cx="3369502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Questions from TN State TCAP Item Sampler</a:t>
            </a:r>
            <a:endParaRPr 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92586" y="274638"/>
            <a:ext cx="1784405" cy="15975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7650"/>
          </a:xfrm>
        </p:spPr>
        <p:txBody>
          <a:bodyPr/>
          <a:lstStyle/>
          <a:p>
            <a:pPr eaLnBrk="1" hangingPunct="1"/>
            <a:r>
              <a:rPr lang="en-US" sz="2400" b="1" dirty="0" smtClean="0"/>
              <a:t>3</a:t>
            </a:r>
            <a:r>
              <a:rPr lang="en-US" sz="2400" b="1" baseline="30000" dirty="0" smtClean="0"/>
              <a:t>rd</a:t>
            </a:r>
            <a:r>
              <a:rPr lang="en-US" sz="2400" b="1" dirty="0" smtClean="0"/>
              <a:t> Grade: TCAP Spiral Review Week 8</a:t>
            </a:r>
            <a:endParaRPr lang="en-US" sz="2400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10" name="Group 38"/>
          <p:cNvGraphicFramePr>
            <a:graphicFrameLocks/>
          </p:cNvGraphicFramePr>
          <p:nvPr/>
        </p:nvGraphicFramePr>
        <p:xfrm>
          <a:off x="457200" y="719138"/>
          <a:ext cx="8374063" cy="5429889"/>
        </p:xfrm>
        <a:graphic>
          <a:graphicData uri="http://schemas.openxmlformats.org/drawingml/2006/table">
            <a:tbl>
              <a:tblPr/>
              <a:tblGrid>
                <a:gridCol w="1847589"/>
                <a:gridCol w="6526474"/>
              </a:tblGrid>
              <a:tr h="1853396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2.4 Compare and order numbers up to 10,000 using words and symbols.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This table shows the number of members in three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Tennessee farm clubs in 2007. Based on the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information, which number sentence correctly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compares two of these numbers?</a:t>
                      </a:r>
                    </a:p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UcPeriod"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5,070 = 8,428     B. 5,070 &gt; 8,428    </a:t>
                      </a:r>
                    </a:p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C.   6,076 = 5,070     D. 6,076 &gt; 5,070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987424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2.9 Solve contextual problems involving the addition and subtraction.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Mr. Barrett hit 144 golf balls on Friday. On Saturday, he hit 126 golf balls. How many golf balls did Mr. Barrett hit on Friday and Saturday together?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A. 271             B. 270          C. 261               D. 261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1400349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2.10 Identify equivalent fractions given by various representations.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This model is shaded to represent a fraction.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Which model is shaded to represent a fraction that is equivalent to this fraction?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A.                      B.                              C.                              D.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173399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2.11 Recognize and use different interpretations of fractions.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Chen held different colored game pieces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in his hand, as shown. Which number represents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The fraction of all the game pieces that are blue?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A. 4/8    B. 4/12    C. 12/8       D. 12/4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457184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Questions from TN State TCAP Item Sampler</a:t>
            </a:r>
            <a:endParaRPr 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35813" y="719138"/>
            <a:ext cx="1695450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00384" y="3429001"/>
            <a:ext cx="935429" cy="326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67836" y="4389626"/>
            <a:ext cx="862908" cy="3033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798867" y="4389626"/>
            <a:ext cx="869859" cy="29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290811" y="4389625"/>
            <a:ext cx="909573" cy="315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866557" y="4389626"/>
            <a:ext cx="947389" cy="333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135812" y="4871643"/>
            <a:ext cx="1550987" cy="1494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7650"/>
          </a:xfrm>
        </p:spPr>
        <p:txBody>
          <a:bodyPr/>
          <a:lstStyle/>
          <a:p>
            <a:pPr eaLnBrk="1" hangingPunct="1"/>
            <a:r>
              <a:rPr lang="en-US" sz="2400" b="1" dirty="0" smtClean="0"/>
              <a:t>3</a:t>
            </a:r>
            <a:r>
              <a:rPr lang="en-US" sz="2400" b="1" baseline="30000" dirty="0" smtClean="0"/>
              <a:t>rd</a:t>
            </a:r>
            <a:r>
              <a:rPr lang="en-US" sz="2400" b="1" dirty="0" smtClean="0"/>
              <a:t> Grade: TCAP Spiral Review Week 8</a:t>
            </a:r>
            <a:endParaRPr lang="en-US" sz="2400" dirty="0" smtClean="0"/>
          </a:p>
        </p:txBody>
      </p:sp>
      <p:graphicFrame>
        <p:nvGraphicFramePr>
          <p:cNvPr id="7" name="Group 38"/>
          <p:cNvGraphicFramePr>
            <a:graphicFrameLocks/>
          </p:cNvGraphicFramePr>
          <p:nvPr/>
        </p:nvGraphicFramePr>
        <p:xfrm>
          <a:off x="457200" y="719138"/>
          <a:ext cx="8374063" cy="5363262"/>
        </p:xfrm>
        <a:graphic>
          <a:graphicData uri="http://schemas.openxmlformats.org/drawingml/2006/table">
            <a:tbl>
              <a:tblPr/>
              <a:tblGrid>
                <a:gridCol w="2010427"/>
                <a:gridCol w="6363636"/>
              </a:tblGrid>
              <a:tr h="1197344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2.8 Solve problems that involve the inverse relationship between multiplication and division.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Look at the number sentences.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Which number goes in the box to make each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sentence true?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A. 5          B. 6          C. 7             D.8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23983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2.5 Identify various representations of multiplication and division.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Which model best represents 10 divided by 2?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A.                               B.                              C.                               D.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14097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1.1 Solve problems using a calendar.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The first day of the Tennessee State Fair was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Sept. 5 as shown on the calendar. The fair ended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on Sept. 14. How many days did the fair last?</a:t>
                      </a:r>
                    </a:p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UcPeriod"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3 days        B. 5 days           </a:t>
                      </a:r>
                    </a:p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C.   10 days     D. 14 days      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4097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1.2 Solve problems using elapsed time.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A circus started and ended at the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times shown on these clocks. How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many minutes did the circus last?</a:t>
                      </a:r>
                    </a:p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lphaUcPeriod"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150 minutes        B. 130  minutes</a:t>
                      </a:r>
                    </a:p>
                    <a:p>
                      <a:pPr marL="342900" marR="0" lvl="0" indent="-34290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-109" charset="-128"/>
                        </a:rPr>
                        <a:t>C.   90 minutes          D. 30 minutes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10425" y="3128376"/>
            <a:ext cx="1933575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68988" y="4832350"/>
            <a:ext cx="2962275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3113762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Questions from TN State TCAP Item Sampler</a:t>
            </a:r>
            <a:endParaRPr 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819448" y="719138"/>
            <a:ext cx="867352" cy="758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705165" y="2317315"/>
            <a:ext cx="1307629" cy="811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283900" y="2317315"/>
            <a:ext cx="1265255" cy="811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868988" y="2317316"/>
            <a:ext cx="1340012" cy="811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443449" y="2317316"/>
            <a:ext cx="1387814" cy="811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548</TotalTime>
  <Words>825</Words>
  <Application>Microsoft Office PowerPoint</Application>
  <PresentationFormat>On-screen Show (4:3)</PresentationFormat>
  <Paragraphs>102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3rd Grade: TCAP Spiral Review Week 8</vt:lpstr>
      <vt:lpstr>3rd Grade: TCAP Spiral Review Week 8</vt:lpstr>
      <vt:lpstr>3rd Grade: TCAP Spiral Review Week 8</vt:lpstr>
      <vt:lpstr>3rd Grade: TCAP Spiral Review Week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7th Grade- 2nd Nine Weeks Review #1</dc:title>
  <dc:creator>Jacquelyn Shallenberger</dc:creator>
  <cp:lastModifiedBy>MNPS User</cp:lastModifiedBy>
  <cp:revision>47</cp:revision>
  <dcterms:created xsi:type="dcterms:W3CDTF">2010-10-13T19:19:09Z</dcterms:created>
  <dcterms:modified xsi:type="dcterms:W3CDTF">2012-03-09T21:16:50Z</dcterms:modified>
</cp:coreProperties>
</file>