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63" r:id="rId2"/>
    <p:sldId id="268" r:id="rId3"/>
    <p:sldId id="269" r:id="rId4"/>
    <p:sldId id="270" r:id="rId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9"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9"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9"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9"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9" charset="-128"/>
        <a:cs typeface="+mn-cs"/>
      </a:defRPr>
    </a:lvl5pPr>
    <a:lvl6pPr marL="2286000" algn="l" defTabSz="914400" rtl="0" eaLnBrk="1" latinLnBrk="0" hangingPunct="1">
      <a:defRPr kern="1200">
        <a:solidFill>
          <a:schemeClr val="tx1"/>
        </a:solidFill>
        <a:latin typeface="Arial" charset="0"/>
        <a:ea typeface="ＭＳ Ｐゴシック" pitchFamily="-109" charset="-128"/>
        <a:cs typeface="+mn-cs"/>
      </a:defRPr>
    </a:lvl6pPr>
    <a:lvl7pPr marL="2743200" algn="l" defTabSz="914400" rtl="0" eaLnBrk="1" latinLnBrk="0" hangingPunct="1">
      <a:defRPr kern="1200">
        <a:solidFill>
          <a:schemeClr val="tx1"/>
        </a:solidFill>
        <a:latin typeface="Arial" charset="0"/>
        <a:ea typeface="ＭＳ Ｐゴシック" pitchFamily="-109" charset="-128"/>
        <a:cs typeface="+mn-cs"/>
      </a:defRPr>
    </a:lvl7pPr>
    <a:lvl8pPr marL="3200400" algn="l" defTabSz="914400" rtl="0" eaLnBrk="1" latinLnBrk="0" hangingPunct="1">
      <a:defRPr kern="1200">
        <a:solidFill>
          <a:schemeClr val="tx1"/>
        </a:solidFill>
        <a:latin typeface="Arial" charset="0"/>
        <a:ea typeface="ＭＳ Ｐゴシック" pitchFamily="-109" charset="-128"/>
        <a:cs typeface="+mn-cs"/>
      </a:defRPr>
    </a:lvl8pPr>
    <a:lvl9pPr marL="3657600" algn="l" defTabSz="914400" rtl="0" eaLnBrk="1" latinLnBrk="0" hangingPunct="1">
      <a:defRPr kern="1200">
        <a:solidFill>
          <a:schemeClr val="tx1"/>
        </a:solidFill>
        <a:latin typeface="Arial" charset="0"/>
        <a:ea typeface="ＭＳ Ｐゴシック" pitchFamily="-10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2727" autoAdjust="0"/>
    <p:restoredTop sz="77798" autoAdjust="0"/>
  </p:normalViewPr>
  <p:slideViewPr>
    <p:cSldViewPr snapToGrid="0" snapToObjects="1">
      <p:cViewPr>
        <p:scale>
          <a:sx n="76" d="100"/>
          <a:sy n="76" d="100"/>
        </p:scale>
        <p:origin x="-972" y="73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109" charset="0"/>
              </a:defRPr>
            </a:lvl1pPr>
          </a:lstStyle>
          <a:p>
            <a:pPr>
              <a:defRPr/>
            </a:pPr>
            <a:fld id="{90B55A9C-E675-48B3-9BA8-586880F146E7}" type="datetime1">
              <a:rPr lang="en-US"/>
              <a:pPr>
                <a:defRPr/>
              </a:pPr>
              <a:t>2/18/2012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109" charset="0"/>
              </a:defRPr>
            </a:lvl1pPr>
          </a:lstStyle>
          <a:p>
            <a:pPr>
              <a:defRPr/>
            </a:pPr>
            <a:fld id="{219D2341-BDFC-4532-B8FD-16A1E828A64A}" type="slidenum">
              <a:rPr lang="en-US"/>
              <a:pPr>
                <a:defRPr/>
              </a:pPr>
              <a:t>‹#›</a:t>
            </a:fld>
            <a:endParaRPr lang="en-US"/>
          </a:p>
        </p:txBody>
      </p:sp>
    </p:spTree>
    <p:extLst>
      <p:ext uri="{BB962C8B-B14F-4D97-AF65-F5344CB8AC3E}">
        <p14:creationId xmlns:p14="http://schemas.microsoft.com/office/powerpoint/2010/main" val="140002000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buFontTx/>
              <a:buAutoNum type="arabicPeriod"/>
            </a:pPr>
            <a:r>
              <a:rPr lang="en-US" dirty="0" smtClean="0"/>
              <a:t>C</a:t>
            </a:r>
          </a:p>
          <a:p>
            <a:pPr marL="228600" indent="-228600" eaLnBrk="1" hangingPunct="1">
              <a:spcBef>
                <a:spcPct val="0"/>
              </a:spcBef>
              <a:buFontTx/>
              <a:buAutoNum type="arabicPeriod"/>
            </a:pPr>
            <a:r>
              <a:rPr lang="en-US" dirty="0" smtClean="0"/>
              <a:t>$1.65</a:t>
            </a:r>
          </a:p>
          <a:p>
            <a:pPr marL="228600" indent="-228600" eaLnBrk="1" hangingPunct="1">
              <a:spcBef>
                <a:spcPct val="0"/>
              </a:spcBef>
              <a:buFontTx/>
              <a:buAutoNum type="arabicPeriod"/>
            </a:pPr>
            <a:r>
              <a:rPr lang="en-US" dirty="0" smtClean="0"/>
              <a:t>C.</a:t>
            </a:r>
          </a:p>
          <a:p>
            <a:pPr marL="228600" indent="-228600" eaLnBrk="1" hangingPunct="1">
              <a:spcBef>
                <a:spcPct val="0"/>
              </a:spcBef>
              <a:buFontTx/>
              <a:buAutoNum type="arabicPeriod"/>
            </a:pPr>
            <a:r>
              <a:rPr lang="en-US" dirty="0" smtClean="0"/>
              <a:t>See students’ answers</a:t>
            </a:r>
          </a:p>
          <a:p>
            <a:pPr marL="228600" indent="-228600" eaLnBrk="1" hangingPunct="1">
              <a:spcBef>
                <a:spcPct val="0"/>
              </a:spcBef>
            </a:pPr>
            <a:endParaRPr lang="en-US" dirty="0" smtClean="0"/>
          </a:p>
        </p:txBody>
      </p:sp>
      <p:sp>
        <p:nvSpPr>
          <p:cNvPr id="8196" name="Slide Number Placeholder 3"/>
          <p:cNvSpPr>
            <a:spLocks noGrp="1"/>
          </p:cNvSpPr>
          <p:nvPr>
            <p:ph type="sldNum" sz="quarter" idx="5"/>
          </p:nvPr>
        </p:nvSpPr>
        <p:spPr bwMode="auto">
          <a:noFill/>
          <a:ln>
            <a:miter lim="800000"/>
            <a:headEnd/>
            <a:tailEnd/>
          </a:ln>
        </p:spPr>
        <p:txBody>
          <a:bodyPr/>
          <a:lstStyle/>
          <a:p>
            <a:fld id="{77514A05-38A8-461D-91ED-C3D621FC4BF8}" type="slidenum">
              <a:rPr lang="en-US">
                <a:latin typeface="Calibri" pitchFamily="34" charset="0"/>
              </a:rPr>
              <a:pPr/>
              <a:t>1</a:t>
            </a:fld>
            <a:endParaRPr 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buAutoNum type="arabicPeriod"/>
            </a:pPr>
            <a:r>
              <a:rPr lang="en-US" baseline="0" dirty="0" smtClean="0"/>
              <a:t>36</a:t>
            </a:r>
          </a:p>
          <a:p>
            <a:pPr marL="228600" indent="-228600" eaLnBrk="1" hangingPunct="1">
              <a:spcBef>
                <a:spcPct val="0"/>
              </a:spcBef>
              <a:buAutoNum type="arabicPeriod"/>
            </a:pPr>
            <a:r>
              <a:rPr lang="en-US" baseline="0" dirty="0" smtClean="0"/>
              <a:t>A.</a:t>
            </a:r>
          </a:p>
          <a:p>
            <a:pPr marL="228600" indent="-228600" eaLnBrk="1" hangingPunct="1">
              <a:spcBef>
                <a:spcPct val="0"/>
              </a:spcBef>
              <a:buAutoNum type="arabicPeriod"/>
            </a:pPr>
            <a:r>
              <a:rPr lang="en-US" baseline="0" dirty="0" smtClean="0"/>
              <a:t>208 yards</a:t>
            </a:r>
          </a:p>
          <a:p>
            <a:pPr marL="228600" indent="-228600" eaLnBrk="1" hangingPunct="1">
              <a:spcBef>
                <a:spcPct val="0"/>
              </a:spcBef>
              <a:buAutoNum type="arabicPeriod"/>
            </a:pPr>
            <a:r>
              <a:rPr lang="en-US" dirty="0" smtClean="0"/>
              <a:t>D.</a:t>
            </a:r>
          </a:p>
        </p:txBody>
      </p:sp>
      <p:sp>
        <p:nvSpPr>
          <p:cNvPr id="9220" name="Slide Number Placeholder 3"/>
          <p:cNvSpPr>
            <a:spLocks noGrp="1"/>
          </p:cNvSpPr>
          <p:nvPr>
            <p:ph type="sldNum" sz="quarter" idx="5"/>
          </p:nvPr>
        </p:nvSpPr>
        <p:spPr bwMode="auto">
          <a:noFill/>
          <a:ln>
            <a:miter lim="800000"/>
            <a:headEnd/>
            <a:tailEnd/>
          </a:ln>
        </p:spPr>
        <p:txBody>
          <a:bodyPr/>
          <a:lstStyle/>
          <a:p>
            <a:fld id="{F8BD8AEB-E0E3-41D0-B94D-8198285A63D4}" type="slidenum">
              <a:rPr lang="en-US">
                <a:latin typeface="Calibri" pitchFamily="34" charset="0"/>
              </a:rPr>
              <a:pPr/>
              <a:t>2</a:t>
            </a:fld>
            <a:endParaRPr lang="en-US">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buFontTx/>
              <a:buAutoNum type="arabicPeriod"/>
            </a:pPr>
            <a:r>
              <a:rPr lang="en-US" dirty="0" smtClean="0"/>
              <a:t>D.</a:t>
            </a:r>
          </a:p>
          <a:p>
            <a:pPr marL="228600" indent="-228600" eaLnBrk="1" hangingPunct="1">
              <a:spcBef>
                <a:spcPct val="0"/>
              </a:spcBef>
              <a:buFontTx/>
              <a:buAutoNum type="arabicPeriod"/>
            </a:pPr>
            <a:r>
              <a:rPr lang="en-US" dirty="0" smtClean="0"/>
              <a:t>0.38</a:t>
            </a:r>
          </a:p>
          <a:p>
            <a:pPr marL="228600" indent="-228600" eaLnBrk="1" hangingPunct="1">
              <a:spcBef>
                <a:spcPct val="0"/>
              </a:spcBef>
              <a:buFontTx/>
              <a:buAutoNum type="arabicPeriod"/>
            </a:pPr>
            <a:r>
              <a:rPr lang="en-US" dirty="0" smtClean="0"/>
              <a:t>30 yards</a:t>
            </a:r>
          </a:p>
          <a:p>
            <a:pPr marL="228600" indent="-228600" eaLnBrk="1" hangingPunct="1">
              <a:spcBef>
                <a:spcPct val="0"/>
              </a:spcBef>
              <a:buFontTx/>
              <a:buAutoNum type="arabicPeriod"/>
            </a:pPr>
            <a:r>
              <a:rPr lang="en-US" dirty="0" smtClean="0"/>
              <a:t>Median: 88</a:t>
            </a:r>
          </a:p>
          <a:p>
            <a:pPr marL="0" indent="0" eaLnBrk="1" hangingPunct="1">
              <a:spcBef>
                <a:spcPct val="0"/>
              </a:spcBef>
              <a:buFontTx/>
              <a:buNone/>
            </a:pPr>
            <a:r>
              <a:rPr lang="en-US" dirty="0" smtClean="0"/>
              <a:t>     Range: 12</a:t>
            </a:r>
          </a:p>
          <a:p>
            <a:pPr marL="0" indent="0" eaLnBrk="1" hangingPunct="1">
              <a:spcBef>
                <a:spcPct val="0"/>
              </a:spcBef>
              <a:buFontTx/>
              <a:buNone/>
            </a:pPr>
            <a:r>
              <a:rPr lang="en-US" dirty="0" smtClean="0"/>
              <a:t>     Mode:92</a:t>
            </a:r>
          </a:p>
        </p:txBody>
      </p:sp>
      <p:sp>
        <p:nvSpPr>
          <p:cNvPr id="10244" name="Slide Number Placeholder 3"/>
          <p:cNvSpPr>
            <a:spLocks noGrp="1"/>
          </p:cNvSpPr>
          <p:nvPr>
            <p:ph type="sldNum" sz="quarter" idx="5"/>
          </p:nvPr>
        </p:nvSpPr>
        <p:spPr bwMode="auto">
          <a:noFill/>
          <a:ln>
            <a:miter lim="800000"/>
            <a:headEnd/>
            <a:tailEnd/>
          </a:ln>
        </p:spPr>
        <p:txBody>
          <a:bodyPr/>
          <a:lstStyle/>
          <a:p>
            <a:fld id="{A3008CF2-314D-485D-BCA7-F9353F1A9344}" type="slidenum">
              <a:rPr lang="en-US">
                <a:latin typeface="Calibri" pitchFamily="34" charset="0"/>
              </a:rPr>
              <a:pPr/>
              <a:t>3</a:t>
            </a:fld>
            <a:endParaRPr 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buFontTx/>
              <a:buAutoNum type="arabicPeriod"/>
            </a:pPr>
            <a:r>
              <a:rPr lang="en-US" dirty="0" smtClean="0"/>
              <a:t>A.</a:t>
            </a:r>
          </a:p>
          <a:p>
            <a:pPr marL="228600" indent="-228600" eaLnBrk="1" hangingPunct="1">
              <a:spcBef>
                <a:spcPct val="0"/>
              </a:spcBef>
              <a:buFontTx/>
              <a:buAutoNum type="arabicPeriod"/>
            </a:pPr>
            <a:r>
              <a:rPr lang="en-US" dirty="0" smtClean="0"/>
              <a:t>5.49</a:t>
            </a:r>
          </a:p>
          <a:p>
            <a:pPr marL="228600" indent="-228600" eaLnBrk="1" hangingPunct="1">
              <a:spcBef>
                <a:spcPct val="0"/>
              </a:spcBef>
              <a:buFontTx/>
              <a:buAutoNum type="arabicPeriod"/>
            </a:pPr>
            <a:r>
              <a:rPr lang="en-US" dirty="0" smtClean="0"/>
              <a:t>96</a:t>
            </a:r>
            <a:r>
              <a:rPr lang="en-US" baseline="0" dirty="0" smtClean="0"/>
              <a:t> square yards</a:t>
            </a:r>
          </a:p>
          <a:p>
            <a:pPr marL="228600" indent="-228600" eaLnBrk="1" hangingPunct="1">
              <a:spcBef>
                <a:spcPct val="0"/>
              </a:spcBef>
              <a:buFontTx/>
              <a:buAutoNum type="arabicPeriod"/>
            </a:pPr>
            <a:r>
              <a:rPr lang="en-US" baseline="0" dirty="0" smtClean="0"/>
              <a:t>12: thin sausage, thin pepperoni, thin meatball, thin mushroom, regular sausage, regular pepperoni, regular meatball, regular mushroom, thick sausage, thick pepperoni, thick meatball, thick mushroom</a:t>
            </a:r>
            <a:endParaRPr lang="en-US" dirty="0" smtClean="0"/>
          </a:p>
        </p:txBody>
      </p:sp>
      <p:sp>
        <p:nvSpPr>
          <p:cNvPr id="11268" name="Slide Number Placeholder 3"/>
          <p:cNvSpPr>
            <a:spLocks noGrp="1"/>
          </p:cNvSpPr>
          <p:nvPr>
            <p:ph type="sldNum" sz="quarter" idx="5"/>
          </p:nvPr>
        </p:nvSpPr>
        <p:spPr bwMode="auto">
          <a:noFill/>
          <a:ln>
            <a:miter lim="800000"/>
            <a:headEnd/>
            <a:tailEnd/>
          </a:ln>
        </p:spPr>
        <p:txBody>
          <a:bodyPr/>
          <a:lstStyle/>
          <a:p>
            <a:fld id="{9893CCA9-5BD0-4935-B28C-D95A94C544BE}" type="slidenum">
              <a:rPr lang="en-US">
                <a:latin typeface="Calibri" pitchFamily="34" charset="0"/>
              </a:rPr>
              <a:pPr/>
              <a:t>4</a:t>
            </a:fld>
            <a:endParaRPr 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BFE68BF-D0C7-4298-B70B-7A62461F9AAA}" type="datetime1">
              <a:rPr lang="en-US" smtClean="0"/>
              <a:t>2/18/2012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12"/>
          </p:nvPr>
        </p:nvSpPr>
        <p:spPr/>
        <p:txBody>
          <a:bodyPr/>
          <a:lstStyle>
            <a:lvl1pPr>
              <a:defRPr/>
            </a:lvl1pPr>
          </a:lstStyle>
          <a:p>
            <a:pPr>
              <a:defRPr/>
            </a:pPr>
            <a:fld id="{AB8EB227-20B1-4748-B684-485B0AF944B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9156EC1-A1DB-45CC-A928-052F8EFFCD50}" type="datetime1">
              <a:rPr lang="en-US" smtClean="0"/>
              <a:t>2/18/2012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12"/>
          </p:nvPr>
        </p:nvSpPr>
        <p:spPr/>
        <p:txBody>
          <a:bodyPr/>
          <a:lstStyle>
            <a:lvl1pPr>
              <a:defRPr/>
            </a:lvl1pPr>
          </a:lstStyle>
          <a:p>
            <a:pPr>
              <a:defRPr/>
            </a:pPr>
            <a:fld id="{1D09CBF2-F36D-4364-9878-54143E9EB22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ACC227A-3273-4201-B8F0-6A7D0FD1D975}" type="datetime1">
              <a:rPr lang="en-US" smtClean="0"/>
              <a:t>2/18/2012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12"/>
          </p:nvPr>
        </p:nvSpPr>
        <p:spPr/>
        <p:txBody>
          <a:bodyPr/>
          <a:lstStyle>
            <a:lvl1pPr>
              <a:defRPr/>
            </a:lvl1pPr>
          </a:lstStyle>
          <a:p>
            <a:pPr>
              <a:defRPr/>
            </a:pPr>
            <a:fld id="{7B74C2E0-BD54-4278-AD02-098BEDD58BF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9278456-4D05-41DA-8D3F-FC9CE39758E5}" type="datetime1">
              <a:rPr lang="en-US" smtClean="0"/>
              <a:t>2/18/2012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12"/>
          </p:nvPr>
        </p:nvSpPr>
        <p:spPr/>
        <p:txBody>
          <a:bodyPr/>
          <a:lstStyle>
            <a:lvl1pPr>
              <a:defRPr/>
            </a:lvl1pPr>
          </a:lstStyle>
          <a:p>
            <a:pPr>
              <a:defRPr/>
            </a:pPr>
            <a:fld id="{5BC86FE5-8FF7-4898-8707-DF0A35205CB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2013314-44B7-4BFC-BB54-4204FC979C60}" type="datetime1">
              <a:rPr lang="en-US" smtClean="0"/>
              <a:t>2/18/2012</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12"/>
          </p:nvPr>
        </p:nvSpPr>
        <p:spPr/>
        <p:txBody>
          <a:bodyPr/>
          <a:lstStyle>
            <a:lvl1pPr>
              <a:defRPr/>
            </a:lvl1pPr>
          </a:lstStyle>
          <a:p>
            <a:pPr>
              <a:defRPr/>
            </a:pPr>
            <a:fld id="{EE23A68D-49FB-479A-B986-382D879229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3AD51EC-A704-4579-9218-BF239B7D04FB}" type="datetime1">
              <a:rPr lang="en-US" smtClean="0"/>
              <a:t>2/18/2012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7" name="Slide Number Placeholder 5"/>
          <p:cNvSpPr>
            <a:spLocks noGrp="1"/>
          </p:cNvSpPr>
          <p:nvPr>
            <p:ph type="sldNum" sz="quarter" idx="12"/>
          </p:nvPr>
        </p:nvSpPr>
        <p:spPr/>
        <p:txBody>
          <a:bodyPr/>
          <a:lstStyle>
            <a:lvl1pPr>
              <a:defRPr/>
            </a:lvl1pPr>
          </a:lstStyle>
          <a:p>
            <a:pPr>
              <a:defRPr/>
            </a:pPr>
            <a:fld id="{5170B956-24AD-41EC-9E5B-F01CFE1E88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9A29557-0A5C-4DDE-ACE9-574F864BCCBB}" type="datetime1">
              <a:rPr lang="en-US" smtClean="0"/>
              <a:t>2/18/2012</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9" name="Slide Number Placeholder 5"/>
          <p:cNvSpPr>
            <a:spLocks noGrp="1"/>
          </p:cNvSpPr>
          <p:nvPr>
            <p:ph type="sldNum" sz="quarter" idx="12"/>
          </p:nvPr>
        </p:nvSpPr>
        <p:spPr/>
        <p:txBody>
          <a:bodyPr/>
          <a:lstStyle>
            <a:lvl1pPr>
              <a:defRPr/>
            </a:lvl1pPr>
          </a:lstStyle>
          <a:p>
            <a:pPr>
              <a:defRPr/>
            </a:pPr>
            <a:fld id="{3FE851A7-B7A6-4E96-AC5E-065F23467D8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6F672EF-F9E5-483E-8FCB-61762C128A9A}" type="datetime1">
              <a:rPr lang="en-US" smtClean="0"/>
              <a:t>2/18/2012</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5" name="Slide Number Placeholder 5"/>
          <p:cNvSpPr>
            <a:spLocks noGrp="1"/>
          </p:cNvSpPr>
          <p:nvPr>
            <p:ph type="sldNum" sz="quarter" idx="12"/>
          </p:nvPr>
        </p:nvSpPr>
        <p:spPr/>
        <p:txBody>
          <a:bodyPr/>
          <a:lstStyle>
            <a:lvl1pPr>
              <a:defRPr/>
            </a:lvl1pPr>
          </a:lstStyle>
          <a:p>
            <a:pPr>
              <a:defRPr/>
            </a:pPr>
            <a:fld id="{5DDBB1C9-A09B-43D5-AD6F-BBD92D372B7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D505B1-6CCE-4B35-85AF-E4FF26C68D73}" type="datetime1">
              <a:rPr lang="en-US" smtClean="0"/>
              <a:t>2/18/2012</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4" name="Slide Number Placeholder 5"/>
          <p:cNvSpPr>
            <a:spLocks noGrp="1"/>
          </p:cNvSpPr>
          <p:nvPr>
            <p:ph type="sldNum" sz="quarter" idx="12"/>
          </p:nvPr>
        </p:nvSpPr>
        <p:spPr/>
        <p:txBody>
          <a:bodyPr/>
          <a:lstStyle>
            <a:lvl1pPr>
              <a:defRPr/>
            </a:lvl1pPr>
          </a:lstStyle>
          <a:p>
            <a:pPr>
              <a:defRPr/>
            </a:pPr>
            <a:fld id="{06A0A40D-0505-4FF6-BB81-BE1B5A89DBC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9ADD529-24C0-45EF-B5BE-186D2F60C3C2}" type="datetime1">
              <a:rPr lang="en-US" smtClean="0"/>
              <a:t>2/18/2012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7" name="Slide Number Placeholder 5"/>
          <p:cNvSpPr>
            <a:spLocks noGrp="1"/>
          </p:cNvSpPr>
          <p:nvPr>
            <p:ph type="sldNum" sz="quarter" idx="12"/>
          </p:nvPr>
        </p:nvSpPr>
        <p:spPr/>
        <p:txBody>
          <a:bodyPr/>
          <a:lstStyle>
            <a:lvl1pPr>
              <a:defRPr/>
            </a:lvl1pPr>
          </a:lstStyle>
          <a:p>
            <a:pPr>
              <a:defRPr/>
            </a:pPr>
            <a:fld id="{23314F50-9C98-4B07-A691-25987570FFE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5281131-2DB7-4626-8B1A-7715EB2E4D22}" type="datetime1">
              <a:rPr lang="en-US" smtClean="0"/>
              <a:t>2/18/2012</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questions from TCAP Coach Practice Test</a:t>
            </a:r>
            <a:endParaRPr lang="en-US"/>
          </a:p>
        </p:txBody>
      </p:sp>
      <p:sp>
        <p:nvSpPr>
          <p:cNvPr id="7" name="Slide Number Placeholder 5"/>
          <p:cNvSpPr>
            <a:spLocks noGrp="1"/>
          </p:cNvSpPr>
          <p:nvPr>
            <p:ph type="sldNum" sz="quarter" idx="12"/>
          </p:nvPr>
        </p:nvSpPr>
        <p:spPr/>
        <p:txBody>
          <a:bodyPr/>
          <a:lstStyle>
            <a:lvl1pPr>
              <a:defRPr/>
            </a:lvl1pPr>
          </a:lstStyle>
          <a:p>
            <a:pPr>
              <a:defRPr/>
            </a:pPr>
            <a:fld id="{53003A75-8D2B-4D11-8476-5A1421AD25E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109" charset="0"/>
              </a:defRPr>
            </a:lvl1pPr>
          </a:lstStyle>
          <a:p>
            <a:pPr>
              <a:defRPr/>
            </a:pPr>
            <a:fld id="{051ED477-5B90-4D00-941B-29C3D3753DEC}" type="datetime1">
              <a:rPr lang="en-US" smtClean="0"/>
              <a:t>2/18/2012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smtClean="0"/>
              <a:t>questions from TCAP Coach Practice Test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109" charset="0"/>
              </a:defRPr>
            </a:lvl1pPr>
          </a:lstStyle>
          <a:p>
            <a:pPr>
              <a:defRPr/>
            </a:pPr>
            <a:fld id="{F35E3516-227B-4B75-978E-A1E889370E1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09" charset="-128"/>
          <a:cs typeface="ＭＳ Ｐゴシック" pitchFamily="-109" charset="-128"/>
        </a:defRPr>
      </a:lvl1pPr>
      <a:lvl2pPr algn="ctr" defTabSz="457200" rtl="0" eaLnBrk="0" fontAlgn="base" hangingPunct="0">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2pPr>
      <a:lvl3pPr algn="ctr" defTabSz="457200" rtl="0" eaLnBrk="0" fontAlgn="base" hangingPunct="0">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3pPr>
      <a:lvl4pPr algn="ctr" defTabSz="457200" rtl="0" eaLnBrk="0" fontAlgn="base" hangingPunct="0">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4pPr>
      <a:lvl5pPr algn="ctr" defTabSz="457200" rtl="0" eaLnBrk="0" fontAlgn="base" hangingPunct="0">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5pPr>
      <a:lvl6pPr marL="457200" algn="ctr" defTabSz="457200" rtl="0" fontAlgn="base">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6pPr>
      <a:lvl7pPr marL="914400" algn="ctr" defTabSz="457200" rtl="0" fontAlgn="base">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7pPr>
      <a:lvl8pPr marL="1371600" algn="ctr" defTabSz="457200" rtl="0" fontAlgn="base">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8pPr>
      <a:lvl9pPr marL="1828800" algn="ctr" defTabSz="457200" rtl="0" fontAlgn="base">
        <a:spcBef>
          <a:spcPct val="0"/>
        </a:spcBef>
        <a:spcAft>
          <a:spcPct val="0"/>
        </a:spcAft>
        <a:defRPr sz="4400">
          <a:solidFill>
            <a:schemeClr val="tx1"/>
          </a:solidFill>
          <a:latin typeface="Calibri" pitchFamily="-109" charset="0"/>
          <a:ea typeface="ＭＳ Ｐゴシック" pitchFamily="-109" charset="-128"/>
          <a:cs typeface="ＭＳ Ｐゴシック" pitchFamily="-109"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9" charset="-128"/>
          <a:cs typeface="ＭＳ Ｐゴシック" pitchFamily="-109"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9"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9"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457200" y="274638"/>
            <a:ext cx="8229600" cy="247650"/>
          </a:xfrm>
        </p:spPr>
        <p:txBody>
          <a:bodyPr/>
          <a:lstStyle/>
          <a:p>
            <a:pPr eaLnBrk="1" hangingPunct="1"/>
            <a:r>
              <a:rPr lang="en-US" sz="2400" b="1" dirty="0" smtClean="0"/>
              <a:t>4</a:t>
            </a:r>
            <a:r>
              <a:rPr lang="en-US" sz="2400" b="1" baseline="30000" dirty="0" smtClean="0"/>
              <a:t>th</a:t>
            </a:r>
            <a:r>
              <a:rPr lang="en-US" sz="2400" b="1" dirty="0" smtClean="0"/>
              <a:t> Grade: TCAP Spiral Review Week 2 </a:t>
            </a:r>
            <a:endParaRPr lang="en-US" sz="2400" dirty="0" smtClean="0"/>
          </a:p>
        </p:txBody>
      </p:sp>
      <p:graphicFrame>
        <p:nvGraphicFramePr>
          <p:cNvPr id="2086" name="Group 38"/>
          <p:cNvGraphicFramePr>
            <a:graphicFrameLocks noGrp="1"/>
          </p:cNvGraphicFramePr>
          <p:nvPr>
            <p:ph idx="1"/>
            <p:extLst>
              <p:ext uri="{D42A27DB-BD31-4B8C-83A1-F6EECF244321}">
                <p14:modId xmlns:p14="http://schemas.microsoft.com/office/powerpoint/2010/main" val="2769182154"/>
              </p:ext>
            </p:extLst>
          </p:nvPr>
        </p:nvGraphicFramePr>
        <p:xfrm>
          <a:off x="457200" y="719138"/>
          <a:ext cx="8374063" cy="5606098"/>
        </p:xfrm>
        <a:graphic>
          <a:graphicData uri="http://schemas.openxmlformats.org/drawingml/2006/table">
            <a:tbl>
              <a:tblPr/>
              <a:tblGrid>
                <a:gridCol w="1835063"/>
                <a:gridCol w="6539000"/>
              </a:tblGrid>
              <a:tr h="14351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2.3 Identify the place value of a specified digit in a number and the quantity it represents.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What is the value of the 6 in 64,281?</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6 hundreds</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6 thousands</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6 ten-thousands</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6 hundred-thousands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239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2.9 Add and subtract decimals through hundredths.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00"/>
                          </a:solidFill>
                          <a:effectLst/>
                          <a:latin typeface="Calibri" pitchFamily="34" charset="0"/>
                          <a:ea typeface="ＭＳ Ｐゴシック" pitchFamily="-109" charset="-128"/>
                        </a:rPr>
                        <a:t>Johnnie bought two pieces of candy at Kroger. One piece cost $0.45 and the other cost $1.20. How much did the candy cost together?</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4.8 Convert measurements within a single system that are common in daily life.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Roberto lives 4 kilometers from Adam. How many meters are equal to 4 kilometers?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1 kilometer = 1,000 meters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A. 40 meters          B. 400 meters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C. 4,000 meters    D. 40,000 meters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5.1 Depict data using various representations.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The bar graph shows the number of e-mails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that Ben received each day from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Monday through Thursday.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Make a table that correctly matches the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Information in the graph.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0616" y="4537650"/>
            <a:ext cx="2993176" cy="210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questions from TCAP Coach Practice Test</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247650"/>
          </a:xfrm>
        </p:spPr>
        <p:txBody>
          <a:bodyPr/>
          <a:lstStyle/>
          <a:p>
            <a:pPr eaLnBrk="1" hangingPunct="1"/>
            <a:r>
              <a:rPr lang="en-US" sz="2400" b="1" dirty="0" smtClean="0"/>
              <a:t>4</a:t>
            </a:r>
            <a:r>
              <a:rPr lang="en-US" sz="2400" b="1" baseline="30000" dirty="0" smtClean="0"/>
              <a:t>th</a:t>
            </a:r>
            <a:r>
              <a:rPr lang="en-US" sz="2400" b="1" dirty="0" smtClean="0"/>
              <a:t> Grade: TCAP Spiral Review Week 2 </a:t>
            </a:r>
            <a:endParaRPr lang="en-US" sz="2400" dirty="0" smtClean="0"/>
          </a:p>
        </p:txBody>
      </p:sp>
      <p:sp>
        <p:nvSpPr>
          <p:cNvPr id="5" name="Content Placeholder 4"/>
          <p:cNvSpPr>
            <a:spLocks noGrp="1"/>
          </p:cNvSpPr>
          <p:nvPr>
            <p:ph idx="1"/>
          </p:nvPr>
        </p:nvSpPr>
        <p:spPr>
          <a:xfrm>
            <a:off x="1553228" y="1600200"/>
            <a:ext cx="7133572" cy="4161773"/>
          </a:xfrm>
        </p:spPr>
        <p:txBody>
          <a:bodyPr/>
          <a:lstStyle/>
          <a:p>
            <a:endParaRPr lang="en-US" dirty="0"/>
          </a:p>
        </p:txBody>
      </p:sp>
      <p:graphicFrame>
        <p:nvGraphicFramePr>
          <p:cNvPr id="8" name="Group 38"/>
          <p:cNvGraphicFramePr>
            <a:graphicFrameLocks/>
          </p:cNvGraphicFramePr>
          <p:nvPr>
            <p:extLst>
              <p:ext uri="{D42A27DB-BD31-4B8C-83A1-F6EECF244321}">
                <p14:modId xmlns:p14="http://schemas.microsoft.com/office/powerpoint/2010/main" val="3943366341"/>
              </p:ext>
            </p:extLst>
          </p:nvPr>
        </p:nvGraphicFramePr>
        <p:xfrm>
          <a:off x="457200" y="719138"/>
          <a:ext cx="8374063" cy="5609324"/>
        </p:xfrm>
        <a:graphic>
          <a:graphicData uri="http://schemas.openxmlformats.org/drawingml/2006/table">
            <a:tbl>
              <a:tblPr/>
              <a:tblGrid>
                <a:gridCol w="1609595"/>
                <a:gridCol w="6764468"/>
              </a:tblGrid>
              <a:tr h="119734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2.4 Find factors, common factors, multiples, and common multiples of two numbers.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What is the first common multiple of 4 and 9?</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239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2.10 Solve contextual problems using whole numbers, fractions, and decimals.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dirty="0" smtClean="0">
                          <a:ln>
                            <a:noFill/>
                          </a:ln>
                          <a:solidFill>
                            <a:srgbClr val="000000"/>
                          </a:solidFill>
                          <a:effectLst/>
                          <a:latin typeface="Calibri" pitchFamily="34" charset="0"/>
                          <a:ea typeface="ＭＳ Ｐゴシック" pitchFamily="-109" charset="-128"/>
                        </a:rPr>
                        <a:t>Ricardo’s book is 523 pages long. </a:t>
                      </a:r>
                      <a:r>
                        <a:rPr kumimoji="0" lang="en-US" sz="1900" b="1" i="0" u="none" strike="noStrike" cap="none" normalizeH="0" baseline="0" dirty="0" err="1" smtClean="0">
                          <a:ln>
                            <a:noFill/>
                          </a:ln>
                          <a:solidFill>
                            <a:srgbClr val="000000"/>
                          </a:solidFill>
                          <a:effectLst/>
                          <a:latin typeface="Calibri" pitchFamily="34" charset="0"/>
                          <a:ea typeface="ＭＳ Ｐゴシック" pitchFamily="-109" charset="-128"/>
                        </a:rPr>
                        <a:t>Jamila’s</a:t>
                      </a:r>
                      <a:r>
                        <a:rPr kumimoji="0" lang="en-US" sz="1900" b="1" i="0" u="none" strike="noStrike" cap="none" normalizeH="0" baseline="0" dirty="0" smtClean="0">
                          <a:ln>
                            <a:noFill/>
                          </a:ln>
                          <a:solidFill>
                            <a:srgbClr val="000000"/>
                          </a:solidFill>
                          <a:effectLst/>
                          <a:latin typeface="Calibri" pitchFamily="34" charset="0"/>
                          <a:ea typeface="ＭＳ Ｐゴシック" pitchFamily="-109" charset="-128"/>
                        </a:rPr>
                        <a:t> book is 387 pages long. How many more pages are in Ricardo’s book that </a:t>
                      </a:r>
                      <a:r>
                        <a:rPr kumimoji="0" lang="en-US" sz="1900" b="1" i="0" u="none" strike="noStrike" cap="none" normalizeH="0" baseline="0" dirty="0" err="1" smtClean="0">
                          <a:ln>
                            <a:noFill/>
                          </a:ln>
                          <a:solidFill>
                            <a:srgbClr val="000000"/>
                          </a:solidFill>
                          <a:effectLst/>
                          <a:latin typeface="Calibri" pitchFamily="34" charset="0"/>
                          <a:ea typeface="ＭＳ Ｐゴシック" pitchFamily="-109" charset="-128"/>
                        </a:rPr>
                        <a:t>Jamila’s</a:t>
                      </a:r>
                      <a:r>
                        <a:rPr kumimoji="0" lang="en-US" sz="1900" b="1" i="0" u="none" strike="noStrike" cap="none" normalizeH="0" baseline="0" dirty="0" smtClean="0">
                          <a:ln>
                            <a:noFill/>
                          </a:ln>
                          <a:solidFill>
                            <a:srgbClr val="000000"/>
                          </a:solidFill>
                          <a:effectLst/>
                          <a:latin typeface="Calibri" pitchFamily="34" charset="0"/>
                          <a:ea typeface="ＭＳ Ｐゴシック" pitchFamily="-109" charset="-128"/>
                        </a:rPr>
                        <a:t> book?</a:t>
                      </a:r>
                    </a:p>
                    <a:p>
                      <a:pPr marL="342900" marR="0" lvl="0" indent="-342900" algn="l" defTabSz="457200" rtl="0" eaLnBrk="1" fontAlgn="base" latinLnBrk="0" hangingPunct="1">
                        <a:lnSpc>
                          <a:spcPct val="100000"/>
                        </a:lnSpc>
                        <a:spcBef>
                          <a:spcPct val="0"/>
                        </a:spcBef>
                        <a:spcAft>
                          <a:spcPct val="0"/>
                        </a:spcAft>
                        <a:buClrTx/>
                        <a:buSzTx/>
                        <a:buFontTx/>
                        <a:buAutoNum type="alphaUcPeriod"/>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136 pages      B.   146 pages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C.   236 pages      D.   264 page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4.9 Solve problems involving area and/or perimeter or rectangular figures.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The picture shows the dimensions of</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a playground. What is the perimeter</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of the playground?</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5.2 Solve problems using estimation and comparison within a single set of data.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Calibri" pitchFamily="34" charset="0"/>
                          <a:ea typeface="ＭＳ Ｐゴシック" pitchFamily="-109" charset="-128"/>
                        </a:rPr>
                        <a:t>The table shows the number of shirts sold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Calibri" pitchFamily="34" charset="0"/>
                          <a:ea typeface="ＭＳ Ｐゴシック" pitchFamily="-109" charset="-128"/>
                        </a:rPr>
                        <a:t>Just Shirts from Monday through Wednesday.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Calibri" pitchFamily="34" charset="0"/>
                          <a:ea typeface="ＭＳ Ｐゴシック" pitchFamily="-109" charset="-128"/>
                        </a:rPr>
                        <a:t>According to the table, what is the best estimate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Calibri" pitchFamily="34" charset="0"/>
                          <a:ea typeface="ＭＳ Ｐゴシック" pitchFamily="-109" charset="-128"/>
                        </a:rPr>
                        <a:t>of the total number of shirts that were sold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smtClean="0">
                          <a:ln>
                            <a:noFill/>
                          </a:ln>
                          <a:solidFill>
                            <a:srgbClr val="000000"/>
                          </a:solidFill>
                          <a:effectLst/>
                          <a:latin typeface="Calibri" pitchFamily="34" charset="0"/>
                          <a:ea typeface="ＭＳ Ｐゴシック" pitchFamily="-109" charset="-128"/>
                        </a:rPr>
                        <a:t>during these three days?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rPr>
                        <a:t>A. 700          B. 800       C. 900        D. 1,000</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bl>
          </a:graphicData>
        </a:graphic>
      </p:graphicFrame>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1972" y="3053219"/>
            <a:ext cx="2740787" cy="1493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4539" y="4643816"/>
            <a:ext cx="2623060" cy="2007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questions from TCAP Coach Practice Test</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247650"/>
          </a:xfrm>
        </p:spPr>
        <p:txBody>
          <a:bodyPr/>
          <a:lstStyle/>
          <a:p>
            <a:pPr eaLnBrk="1" hangingPunct="1"/>
            <a:r>
              <a:rPr lang="en-US" sz="2400" b="1" dirty="0" smtClean="0"/>
              <a:t>4</a:t>
            </a:r>
            <a:r>
              <a:rPr lang="en-US" sz="2400" b="1" baseline="30000" dirty="0" smtClean="0"/>
              <a:t>th</a:t>
            </a:r>
            <a:r>
              <a:rPr lang="en-US" sz="2400" b="1" dirty="0" smtClean="0"/>
              <a:t> Grade: TCAP Spiral Review Week 2 </a:t>
            </a:r>
            <a:endParaRPr lang="en-US" sz="2400" dirty="0" smtClean="0"/>
          </a:p>
        </p:txBody>
      </p:sp>
      <p:sp>
        <p:nvSpPr>
          <p:cNvPr id="4" name="Content Placeholder 3"/>
          <p:cNvSpPr>
            <a:spLocks noGrp="1"/>
          </p:cNvSpPr>
          <p:nvPr>
            <p:ph idx="1"/>
          </p:nvPr>
        </p:nvSpPr>
        <p:spPr/>
        <p:txBody>
          <a:bodyPr/>
          <a:lstStyle/>
          <a:p>
            <a:endParaRPr lang="en-US"/>
          </a:p>
        </p:txBody>
      </p:sp>
      <p:graphicFrame>
        <p:nvGraphicFramePr>
          <p:cNvPr id="10" name="Group 38"/>
          <p:cNvGraphicFramePr>
            <a:graphicFrameLocks/>
          </p:cNvGraphicFramePr>
          <p:nvPr>
            <p:extLst>
              <p:ext uri="{D42A27DB-BD31-4B8C-83A1-F6EECF244321}">
                <p14:modId xmlns:p14="http://schemas.microsoft.com/office/powerpoint/2010/main" val="3849841036"/>
              </p:ext>
            </p:extLst>
          </p:nvPr>
        </p:nvGraphicFramePr>
        <p:xfrm>
          <a:off x="457200" y="719138"/>
          <a:ext cx="8374063" cy="5231769"/>
        </p:xfrm>
        <a:graphic>
          <a:graphicData uri="http://schemas.openxmlformats.org/drawingml/2006/table">
            <a:tbl>
              <a:tblPr/>
              <a:tblGrid>
                <a:gridCol w="1734855"/>
                <a:gridCol w="6639208"/>
              </a:tblGrid>
              <a:tr h="14351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2.3 Identify the place value of a specified digit in a number and the quantity it represents.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Which of these numbers has a 4 in the thousands place?</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265,147</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326,469</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418,305</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574,182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79692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2.9 Add and subtract decimals through hundredths.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Subtract 0.75 – 0.37.</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4.8 Convert measurements within a single system that are common in daily life. </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The distance between home place and first base on a baseball field is 90 feet. How many yards are equal to 90 feet?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1 yard = 3 feet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5.3 Given a set of data or a graph, describe the distribution of the data using median, range, or mode.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The list shows Gretchen’s scores in each of her 7 spelling quizzes. </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What is the median, range, and mode of these scores?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141" y="4840592"/>
            <a:ext cx="2711062" cy="533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questions from TCAP Coach Practice Test</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247650"/>
          </a:xfrm>
        </p:spPr>
        <p:txBody>
          <a:bodyPr/>
          <a:lstStyle/>
          <a:p>
            <a:pPr eaLnBrk="1" hangingPunct="1"/>
            <a:r>
              <a:rPr lang="en-US" sz="2400" b="1" dirty="0" smtClean="0"/>
              <a:t>4</a:t>
            </a:r>
            <a:r>
              <a:rPr lang="en-US" sz="2400" b="1" baseline="30000" dirty="0" smtClean="0"/>
              <a:t>th</a:t>
            </a:r>
            <a:r>
              <a:rPr lang="en-US" sz="2400" b="1" dirty="0" smtClean="0"/>
              <a:t> Grade: TCAP Spiral Review Week 2 </a:t>
            </a:r>
            <a:endParaRPr lang="en-US" sz="2400" dirty="0" smtClean="0"/>
          </a:p>
        </p:txBody>
      </p:sp>
      <p:graphicFrame>
        <p:nvGraphicFramePr>
          <p:cNvPr id="7" name="Group 38"/>
          <p:cNvGraphicFramePr>
            <a:graphicFrameLocks noGrp="1"/>
          </p:cNvGraphicFramePr>
          <p:nvPr>
            <p:ph idx="1"/>
            <p:extLst>
              <p:ext uri="{D42A27DB-BD31-4B8C-83A1-F6EECF244321}">
                <p14:modId xmlns:p14="http://schemas.microsoft.com/office/powerpoint/2010/main" val="1965736372"/>
              </p:ext>
            </p:extLst>
          </p:nvPr>
        </p:nvGraphicFramePr>
        <p:xfrm>
          <a:off x="457200" y="719138"/>
          <a:ext cx="8374063" cy="5728018"/>
        </p:xfrm>
        <a:graphic>
          <a:graphicData uri="http://schemas.openxmlformats.org/drawingml/2006/table">
            <a:tbl>
              <a:tblPr/>
              <a:tblGrid>
                <a:gridCol w="1734855"/>
                <a:gridCol w="6639208"/>
              </a:tblGrid>
              <a:tr h="14351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2.4 Find factors, common factors, multiples, and common multiples of two numbers.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Which number is a common factor of 32 and 54?</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2</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3</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4</a:t>
                      </a:r>
                    </a:p>
                    <a:p>
                      <a:pPr marL="457200" marR="0" lvl="0" indent="-457200" algn="l" defTabSz="457200" rtl="0" eaLnBrk="1" fontAlgn="base" latinLnBrk="0" hangingPunct="1">
                        <a:lnSpc>
                          <a:spcPct val="100000"/>
                        </a:lnSpc>
                        <a:spcBef>
                          <a:spcPct val="0"/>
                        </a:spcBef>
                        <a:spcAft>
                          <a:spcPct val="0"/>
                        </a:spcAft>
                        <a:buClrTx/>
                        <a:buSzTx/>
                        <a:buFontTx/>
                        <a:buAutoNum type="alphaUcPeriod"/>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9</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2398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2.10 Solve contextual problems using whole numbers, fractions, and decimals.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The top bowler on the PBA tour in 2009 had an average of 222.98. The record for the best average ever is 228.47. How much greater is the record than the best average from 2009?</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000000"/>
                        </a:solidFill>
                        <a:effectLst/>
                        <a:latin typeface="Calibri" pitchFamily="34" charset="0"/>
                        <a:ea typeface="ＭＳ Ｐゴシック" pitchFamily="-109" charset="-128"/>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4.9 Solve problems involving area and/or perimeter or rectangular figures.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The figure represents the dimensions of the</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Adams family living room. If each small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square represents 4 square yards, what is the</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itchFamily="34" charset="0"/>
                          <a:ea typeface="ＭＳ Ｐゴシック" pitchFamily="-109" charset="-128"/>
                        </a:rPr>
                        <a:t>area of the living room?</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DF4"/>
                    </a:solidFill>
                  </a:tcPr>
                </a:tc>
              </a:tr>
              <a:tr h="14097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ea typeface="ＭＳ Ｐゴシック" pitchFamily="-109" charset="-128"/>
                        </a:rPr>
                        <a:t>5.4 List all possible outcomes of a given situation or event.</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A pizzeria is having a 1-topping sale for</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$1.29 per slice. The choices are shown to</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the right. Customers get a choice of a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topping and crust. What are all the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Calibri" pitchFamily="34" charset="0"/>
                          <a:ea typeface="ＭＳ Ｐゴシック" pitchFamily="-109" charset="-128"/>
                        </a:rPr>
                        <a:t>possible choices of types of pizza?</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D0D8E8"/>
                    </a:solidFill>
                  </a:tcPr>
                </a:tc>
              </a:tr>
            </a:tbl>
          </a:graphicData>
        </a:graphic>
      </p:graphicFrame>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6722" y="3165953"/>
            <a:ext cx="1917069" cy="172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2377" y="5040142"/>
            <a:ext cx="2947057" cy="144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1"/>
          </p:nvPr>
        </p:nvSpPr>
        <p:spPr/>
        <p:txBody>
          <a:bodyPr/>
          <a:lstStyle/>
          <a:p>
            <a:pPr>
              <a:defRPr/>
            </a:pPr>
            <a:r>
              <a:rPr lang="en-US" smtClean="0"/>
              <a:t>questions from TCAP Coach Practice Test</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450</TotalTime>
  <Words>786</Words>
  <Application>Microsoft Office PowerPoint</Application>
  <PresentationFormat>On-screen Show (4:3)</PresentationFormat>
  <Paragraphs>101</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4th Grade: TCAP Spiral Review Week 2 </vt:lpstr>
      <vt:lpstr>4th Grade: TCAP Spiral Review Week 2 </vt:lpstr>
      <vt:lpstr>4th Grade: TCAP Spiral Review Week 2 </vt:lpstr>
      <vt:lpstr>4th Grade: TCAP Spiral Review Week 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7th Grade- 2nd Nine Weeks Review #1</dc:title>
  <dc:creator>Jacquelyn Shallenberger</dc:creator>
  <cp:lastModifiedBy>Keri</cp:lastModifiedBy>
  <cp:revision>41</cp:revision>
  <dcterms:created xsi:type="dcterms:W3CDTF">2010-10-13T19:19:09Z</dcterms:created>
  <dcterms:modified xsi:type="dcterms:W3CDTF">2012-02-19T02:42:22Z</dcterms:modified>
</cp:coreProperties>
</file>