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3" r:id="rId2"/>
    <p:sldId id="268" r:id="rId3"/>
    <p:sldId id="269" r:id="rId4"/>
    <p:sldId id="270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2727" autoAdjust="0"/>
    <p:restoredTop sz="76732" autoAdjust="0"/>
  </p:normalViewPr>
  <p:slideViewPr>
    <p:cSldViewPr snapToGrid="0" snapToObjects="1">
      <p:cViewPr>
        <p:scale>
          <a:sx n="76" d="100"/>
          <a:sy n="76" d="100"/>
        </p:scale>
        <p:origin x="-972" y="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90B55A9C-E675-48B3-9BA8-586880F146E7}" type="datetime1">
              <a:rPr lang="en-US"/>
              <a:pPr>
                <a:defRPr/>
              </a:pPr>
              <a:t>2/23/2012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219D2341-BDFC-4532-B8FD-16A1E828A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20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10.68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D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15 students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endParaRPr lang="en-US" dirty="0" smtClean="0"/>
          </a:p>
          <a:p>
            <a:pPr marL="228600" indent="-2286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514A05-38A8-461D-91ED-C3D621FC4BF8}" type="slidenum">
              <a:rPr lang="en-US">
                <a:latin typeface="Calibri" pitchFamily="34" charset="0"/>
              </a:rPr>
              <a:pPr/>
              <a:t>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A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4½ hours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Octagon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Cherry chews and lollipops</a:t>
            </a:r>
            <a:endParaRPr lang="en-US" dirty="0" smtClean="0"/>
          </a:p>
          <a:p>
            <a:pPr marL="228600" indent="-2286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BD8AEB-E0E3-41D0-B94D-8198285A63D4}" type="slidenum">
              <a:rPr lang="en-US">
                <a:latin typeface="Calibri" pitchFamily="34" charset="0"/>
              </a:rPr>
              <a:pPr/>
              <a:t>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0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A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008CF2-314D-485D-BCA7-F9353F1A9344}" type="slidenum">
              <a:rPr lang="en-US">
                <a:latin typeface="Calibri" pitchFamily="34" charset="0"/>
              </a:rPr>
              <a:pPr/>
              <a:t>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$748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H1,</a:t>
            </a:r>
            <a:r>
              <a:rPr lang="en-US" baseline="0" dirty="0" smtClean="0"/>
              <a:t> H2, H3, H4, H5, H6, T1, T2, T3, T4, T5, T6</a:t>
            </a: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93CCA9-5BD0-4935-B28C-D95A94C544BE}" type="slidenum">
              <a:rPr lang="en-US">
                <a:latin typeface="Calibri" pitchFamily="34" charset="0"/>
              </a:rPr>
              <a:pPr/>
              <a:t>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B0E0A-1835-4032-8B34-232ABAE2090A}" type="datetime1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EB227-20B1-4748-B684-485B0AF94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198AB-ACBA-4FAB-A7E0-04F7085E358F}" type="datetime1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9CBF2-F36D-4364-9878-54143E9EB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48EE8-1E02-4880-A1AA-76B84C190C52}" type="datetime1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4C2E0-BD54-4278-AD02-098BEDD58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1BC27-796D-4F2D-8EBB-0ADFBD713EAA}" type="datetime1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86FE5-8FF7-4898-8707-DF0A35205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23BB4-582B-46A2-9527-4B34BA3C7049}" type="datetime1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3A68D-49FB-479A-B986-382D879229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61DDD-5DB6-4AFF-8C2F-74DEB61E305F}" type="datetime1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0B956-24AD-41EC-9E5B-F01CFE1E8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0DD13-2ADC-4499-BF09-DB6AE1E935FC}" type="datetime1">
              <a:rPr lang="en-US" smtClean="0"/>
              <a:t>2/23/2012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851A7-B7A6-4E96-AC5E-065F23467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CAF52-E521-4484-9B58-952E3A9640B2}" type="datetime1">
              <a:rPr lang="en-US" smtClean="0"/>
              <a:t>2/23/2012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BB1C9-A09B-43D5-AD6F-BBD92D372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F9136-377C-4A57-8726-45BF61C4370D}" type="datetime1">
              <a:rPr lang="en-US" smtClean="0"/>
              <a:t>2/23/2012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0A40D-0505-4FF6-BB81-BE1B5A89D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BE645-6D48-48C9-ACAB-93B598358373}" type="datetime1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14F50-9C98-4B07-A691-25987570F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BF2F1-EE38-4977-B7A7-45A10FEB9BEF}" type="datetime1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3A75-8D2B-4D11-8476-5A1421AD2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7CA7CB96-A3DC-48B7-9917-FE877F35AB21}" type="datetime1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F35E3516-227B-4B75-978E-A1E889370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Week </a:t>
            </a:r>
            <a:r>
              <a:rPr lang="en-US" sz="2400" b="1" dirty="0" smtClean="0"/>
              <a:t>5</a:t>
            </a:r>
            <a:endParaRPr lang="en-US" sz="2400" dirty="0" smtClean="0"/>
          </a:p>
        </p:txBody>
      </p:sp>
      <p:graphicFrame>
        <p:nvGraphicFramePr>
          <p:cNvPr id="2086" name="Group 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0413766"/>
              </p:ext>
            </p:extLst>
          </p:nvPr>
        </p:nvGraphicFramePr>
        <p:xfrm>
          <a:off x="457200" y="719138"/>
          <a:ext cx="8374063" cy="5637212"/>
        </p:xfrm>
        <a:graphic>
          <a:graphicData uri="http://schemas.openxmlformats.org/drawingml/2006/table">
            <a:tbl>
              <a:tblPr/>
              <a:tblGrid>
                <a:gridCol w="2035479"/>
                <a:gridCol w="6338584"/>
              </a:tblGrid>
              <a:tr h="157866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2.3 Identify the place value of a specified digit in a number and the quantity it represents.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is the value of the 2 in the number 82,135?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twenty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two hundred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two thousand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twenty thousand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85127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2.9 Add and subtract decimals through hundredths.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29.3 – 18.62 =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5454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4.2 Graph and interpret points with whole number or letter coordinates on grids or in the first quadrant of the coordinate plane.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are the coordinates of point A?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(2,6)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(4,5)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(5,4)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(6,2)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66183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5.1 Depict data using various representations.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Look at the pictograph.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How many students have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 favorite snack of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popcorn?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503" y="2913475"/>
            <a:ext cx="1964563" cy="1847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687" y="4761226"/>
            <a:ext cx="1786943" cy="1595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</a:t>
            </a:r>
            <a:r>
              <a:rPr lang="en-US" sz="2400" b="1" dirty="0" smtClean="0"/>
              <a:t>Week 5 </a:t>
            </a:r>
            <a:endParaRPr lang="en-US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53228" y="1600200"/>
            <a:ext cx="7133572" cy="4161773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8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4773029"/>
              </p:ext>
            </p:extLst>
          </p:nvPr>
        </p:nvGraphicFramePr>
        <p:xfrm>
          <a:off x="457200" y="719138"/>
          <a:ext cx="8374063" cy="5297635"/>
        </p:xfrm>
        <a:graphic>
          <a:graphicData uri="http://schemas.openxmlformats.org/drawingml/2006/table">
            <a:tbl>
              <a:tblPr/>
              <a:tblGrid>
                <a:gridCol w="1847589"/>
                <a:gridCol w="6526474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2.4 Find factors, common factors, multiples, and common multiples of two numbers.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Anthony is playing math bingo in his after-school program. He will win if he has a number that divides both 27 and 45 with no remainder.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number is a common factor of 27 and 45?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9             B. 7            C. 5                 D. 2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96185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2.10 Solve contextual problems using whole numbers, fractions, and decimals.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Denny played video games for 1½ hours, worked on math problems for 2½ hours, and practices the piano for ½ an hour. How much time did he spend completing all of these activities?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4.3 Construct geometric figures with vertices at points on a coordinate grid.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Jena marked points on the grid below to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represent the vertices of a shape.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She connected the points alphabetically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starting with A. What shape did she draw on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grid?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5.2 Solve problems using estimation and comparison within a single set of data.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graph shows candy sales at Quincy’s school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for one day. What two types of candy sold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20 less than sour balls sold?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183" y="3035931"/>
            <a:ext cx="2084496" cy="208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177" y="5184797"/>
            <a:ext cx="2713623" cy="1687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Week </a:t>
            </a:r>
            <a:r>
              <a:rPr lang="en-US" sz="2400" b="1" dirty="0" smtClean="0"/>
              <a:t>5</a:t>
            </a:r>
            <a:endParaRPr lang="en-US" sz="24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0995455"/>
              </p:ext>
            </p:extLst>
          </p:nvPr>
        </p:nvGraphicFramePr>
        <p:xfrm>
          <a:off x="457200" y="719138"/>
          <a:ext cx="8374063" cy="5656610"/>
        </p:xfrm>
        <a:graphic>
          <a:graphicData uri="http://schemas.openxmlformats.org/drawingml/2006/table">
            <a:tbl>
              <a:tblPr/>
              <a:tblGrid>
                <a:gridCol w="1922745"/>
                <a:gridCol w="6451318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2.3 Identify the place value of a specified digit in a number and the quantity it represents.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Identify the digit that is in the ten thousands’ place.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      806,432.51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2.9 Add and subtract decimals through hundredths.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Jessica had $20.00. She went to the movies. The movie ticket cost $6.50. She bought a drink and 2 candy bars. The drink cost $2.50 and each candy bar cost $1.25. How much money did Jessica spend?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$8.00               B. $8.50               C. $11.50             D. $31.50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4.7 Determine appropriate size of unit of measurement in problems situations involving length, capacity, or weight.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measurement is closest to the length of an Olympic-size swimming pool?</a:t>
                      </a:r>
                    </a:p>
                    <a:p>
                      <a:pPr marL="457200" marR="0" lvl="0" indent="-4572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50 meters</a:t>
                      </a:r>
                    </a:p>
                    <a:p>
                      <a:pPr marL="457200" marR="0" lvl="0" indent="-4572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50 kilometers</a:t>
                      </a:r>
                    </a:p>
                    <a:p>
                      <a:pPr marL="457200" marR="0" lvl="0" indent="-4572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50 centimeters</a:t>
                      </a:r>
                    </a:p>
                    <a:p>
                      <a:pPr marL="457200" marR="0" lvl="0" indent="-4572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50 millimeters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4431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5.3 Given a set of data or a graph, describe the distribution of the stat using median, range, or mode.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following list shows the number of minutes that each of nine students spend reading library books.   25, 28, 29, 31, 42, 56, 65, 66, 72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is the median?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25           B. 28              C. 42             D. 48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2011-2012 DEA A, B, and 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Week </a:t>
            </a:r>
            <a:r>
              <a:rPr lang="en-US" sz="2400" b="1" dirty="0" smtClean="0"/>
              <a:t>5</a:t>
            </a:r>
            <a:endParaRPr lang="en-US" sz="2400" dirty="0" smtClean="0"/>
          </a:p>
        </p:txBody>
      </p:sp>
      <p:graphicFrame>
        <p:nvGraphicFramePr>
          <p:cNvPr id="7" name="Group 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7644677"/>
              </p:ext>
            </p:extLst>
          </p:nvPr>
        </p:nvGraphicFramePr>
        <p:xfrm>
          <a:off x="457200" y="719138"/>
          <a:ext cx="8374063" cy="5456194"/>
        </p:xfrm>
        <a:graphic>
          <a:graphicData uri="http://schemas.openxmlformats.org/drawingml/2006/table">
            <a:tbl>
              <a:tblPr/>
              <a:tblGrid>
                <a:gridCol w="1810011"/>
                <a:gridCol w="6564052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2.4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Find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factors, common factors, multiples, and common multiples of two numbers.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number is the least common multiple of 7 and 8?</a:t>
                      </a:r>
                    </a:p>
                    <a:p>
                      <a:pPr marL="457200" marR="0" lvl="0" indent="-4572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35</a:t>
                      </a:r>
                    </a:p>
                    <a:p>
                      <a:pPr marL="457200" marR="0" lvl="0" indent="-4572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56</a:t>
                      </a:r>
                    </a:p>
                    <a:p>
                      <a:pPr marL="457200" marR="0" lvl="0" indent="-4572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64</a:t>
                      </a:r>
                    </a:p>
                    <a:p>
                      <a:pPr marL="457200" marR="0" lvl="0" indent="-4572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78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2.10 Solve contextual problems using whole numbers, fractions, and decimals.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Laura bought a sofa for $659 and a side table for $89. How much money did she spend?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4.8 Convert measurements within a single system that are common in daily life.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 football game could last 2¼ hours. How many minutes is this?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     1 hour = 60 minutes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75 minutes           B.  125 minutes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 135 minutes          D.  225 minutes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13787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5.4 List all possible outcomes of a given situation or event.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Joe is going to flip a fair coin and roll a fair six-sided number cube.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List all the possible outcomes.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808</Words>
  <Application>Microsoft Office PowerPoint</Application>
  <PresentationFormat>On-screen Show (4:3)</PresentationFormat>
  <Paragraphs>97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4th Grade: TCAP Spiral Review Week 5</vt:lpstr>
      <vt:lpstr>4th Grade: TCAP Spiral Review Week 5 </vt:lpstr>
      <vt:lpstr>4th Grade: TCAP Spiral Review Week 5</vt:lpstr>
      <vt:lpstr>4th Grade: TCAP Spiral Review Week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7th Grade- 2nd Nine Weeks Review #1</dc:title>
  <dc:creator>Jacquelyn Shallenberger</dc:creator>
  <cp:lastModifiedBy>Keri</cp:lastModifiedBy>
  <cp:revision>40</cp:revision>
  <dcterms:created xsi:type="dcterms:W3CDTF">2010-10-13T19:19:09Z</dcterms:created>
  <dcterms:modified xsi:type="dcterms:W3CDTF">2012-02-24T01:57:51Z</dcterms:modified>
</cp:coreProperties>
</file>