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63" r:id="rId2"/>
    <p:sldId id="268" r:id="rId3"/>
    <p:sldId id="269" r:id="rId4"/>
    <p:sldId id="270" r:id="rId5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2727" autoAdjust="0"/>
    <p:restoredTop sz="75133" autoAdjust="0"/>
  </p:normalViewPr>
  <p:slideViewPr>
    <p:cSldViewPr snapToGrid="0" snapToObjects="1">
      <p:cViewPr>
        <p:scale>
          <a:sx n="76" d="100"/>
          <a:sy n="76" d="100"/>
        </p:scale>
        <p:origin x="-972" y="3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-109" charset="0"/>
              </a:defRPr>
            </a:lvl1pPr>
          </a:lstStyle>
          <a:p>
            <a:pPr>
              <a:defRPr/>
            </a:pPr>
            <a:fld id="{90B55A9C-E675-48B3-9BA8-586880F146E7}" type="datetime1">
              <a:rPr lang="en-US"/>
              <a:pPr>
                <a:defRPr/>
              </a:pPr>
              <a:t>3/4/2012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-109" charset="0"/>
              </a:defRPr>
            </a:lvl1pPr>
          </a:lstStyle>
          <a:p>
            <a:pPr>
              <a:defRPr/>
            </a:pPr>
            <a:fld id="{219D2341-BDFC-4532-B8FD-16A1E828A6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0200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ＭＳ Ｐゴシック" pitchFamily="-109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D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Neither- they have the same</a:t>
            </a:r>
            <a:r>
              <a:rPr lang="en-US" baseline="0" dirty="0" smtClean="0"/>
              <a:t> amount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baseline="0" dirty="0" smtClean="0"/>
              <a:t>D.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baseline="0" dirty="0" smtClean="0"/>
              <a:t>160 costumes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endParaRPr lang="en-US" dirty="0" smtClean="0"/>
          </a:p>
          <a:p>
            <a:pPr marL="228600" indent="-228600"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7514A05-38A8-461D-91ED-C3D621FC4BF8}" type="slidenum">
              <a:rPr lang="en-US">
                <a:latin typeface="Calibri" pitchFamily="34" charset="0"/>
              </a:rPr>
              <a:pPr/>
              <a:t>1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 eaLnBrk="1" hangingPunct="1">
              <a:spcBef>
                <a:spcPct val="0"/>
              </a:spcBef>
              <a:buAutoNum type="arabicPeriod"/>
            </a:pPr>
            <a:r>
              <a:rPr lang="en-US" baseline="0" dirty="0" smtClean="0"/>
              <a:t>2.8</a:t>
            </a:r>
          </a:p>
          <a:p>
            <a:pPr marL="228600" indent="-228600" eaLnBrk="1" hangingPunct="1">
              <a:spcBef>
                <a:spcPct val="0"/>
              </a:spcBef>
              <a:buAutoNum type="arabicPeriod"/>
            </a:pPr>
            <a:r>
              <a:rPr lang="en-US" baseline="0" dirty="0" smtClean="0"/>
              <a:t>7 boxes</a:t>
            </a:r>
          </a:p>
          <a:p>
            <a:pPr marL="228600" indent="-228600" eaLnBrk="1" hangingPunct="1">
              <a:spcBef>
                <a:spcPct val="0"/>
              </a:spcBef>
              <a:buAutoNum type="arabicPeriod"/>
            </a:pPr>
            <a:r>
              <a:rPr lang="en-US" baseline="0" dirty="0" smtClean="0"/>
              <a:t>Obtuse</a:t>
            </a:r>
          </a:p>
          <a:p>
            <a:pPr marL="228600" indent="-228600" eaLnBrk="1" hangingPunct="1">
              <a:spcBef>
                <a:spcPct val="0"/>
              </a:spcBef>
              <a:buAutoNum type="arabicPeriod"/>
            </a:pPr>
            <a:r>
              <a:rPr lang="en-US" baseline="0" dirty="0" smtClean="0"/>
              <a:t>C</a:t>
            </a:r>
            <a:endParaRPr lang="en-US" dirty="0"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8BD8AEB-E0E3-41D0-B94D-8198285A63D4}" type="slidenum">
              <a:rPr lang="en-US">
                <a:latin typeface="Calibri" pitchFamily="34" charset="0"/>
              </a:rPr>
              <a:pPr/>
              <a:t>2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$3.71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C.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C.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7/8,</a:t>
            </a:r>
            <a:r>
              <a:rPr lang="en-US" baseline="0" dirty="0" smtClean="0"/>
              <a:t> ¾, 5/8, 1/2</a:t>
            </a:r>
            <a:endParaRPr lang="en-US" dirty="0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3008CF2-314D-485D-BCA7-F9353F1A9344}" type="slidenum">
              <a:rPr lang="en-US">
                <a:latin typeface="Calibri" pitchFamily="34" charset="0"/>
              </a:rPr>
              <a:pPr/>
              <a:t>3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A.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C.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D.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18</a:t>
            </a:r>
            <a:r>
              <a:rPr lang="en-US" baseline="0" dirty="0" smtClean="0"/>
              <a:t> feet</a:t>
            </a:r>
            <a:endParaRPr lang="en-US" dirty="0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893CCA9-5BD0-4935-B28C-D95A94C544BE}" type="slidenum">
              <a:rPr lang="en-US">
                <a:latin typeface="Calibri" pitchFamily="34" charset="0"/>
              </a:rPr>
              <a:pPr/>
              <a:t>4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7DDDCD-B9D1-42D2-8F49-52A6A527FC1F}" type="datetime1">
              <a:rPr lang="en-US" smtClean="0"/>
              <a:t>3/4/2012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DEA Progress Zone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8EB227-20B1-4748-B684-485B0AF944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7E26C1-B6F3-415A-A344-C7088A129E56}" type="datetime1">
              <a:rPr lang="en-US" smtClean="0"/>
              <a:t>3/4/2012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DEA Progress Zone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09CBF2-F36D-4364-9878-54143E9EB2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997010-E3B2-42CB-B8E6-5AF4DC841D6E}" type="datetime1">
              <a:rPr lang="en-US" smtClean="0"/>
              <a:t>3/4/2012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DEA Progress Zone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74C2E0-BD54-4278-AD02-098BEDD58B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436654-C569-4511-AFD4-FBA1F6C62779}" type="datetime1">
              <a:rPr lang="en-US" smtClean="0"/>
              <a:t>3/4/2012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DEA Progress Zone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C86FE5-8FF7-4898-8707-DF0A35205C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8CD02D-2070-4272-B609-927B6E4D87E6}" type="datetime1">
              <a:rPr lang="en-US" smtClean="0"/>
              <a:t>3/4/2012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DEA Progress Zone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23A68D-49FB-479A-B986-382D879229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EAAC8B-0992-4A00-96B0-2128355FE254}" type="datetime1">
              <a:rPr lang="en-US" smtClean="0"/>
              <a:t>3/4/2012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DEA Progress Zone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70B956-24AD-41EC-9E5B-F01CFE1E88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3EEF53-A67A-4EC3-BFE1-E5010979B6C6}" type="datetime1">
              <a:rPr lang="en-US" smtClean="0"/>
              <a:t>3/4/2012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DEA Progress Zone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E851A7-B7A6-4E96-AC5E-065F23467D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47BD7F-4C15-44ED-852B-5564E395FCD6}" type="datetime1">
              <a:rPr lang="en-US" smtClean="0"/>
              <a:t>3/4/2012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DEA Progress Zone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BB1C9-A09B-43D5-AD6F-BBD92D372B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85B3BB-8487-474C-8B9F-81FE2CBC1896}" type="datetime1">
              <a:rPr lang="en-US" smtClean="0"/>
              <a:t>3/4/2012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DEA Progress Zone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A0A40D-0505-4FF6-BB81-BE1B5A89DB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DA9280-C96B-4B57-B7DF-B1FB0273D6BA}" type="datetime1">
              <a:rPr lang="en-US" smtClean="0"/>
              <a:t>3/4/2012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DEA Progress Zone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314F50-9C98-4B07-A691-25987570FF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5568F1-0F20-4C70-AC18-53FB45061C0E}" type="datetime1">
              <a:rPr lang="en-US" smtClean="0"/>
              <a:t>3/4/2012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DEA Progress Zone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003A75-8D2B-4D11-8476-5A1421AD25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898989"/>
                </a:solidFill>
                <a:latin typeface="Calibri" pitchFamily="-109" charset="0"/>
              </a:defRPr>
            </a:lvl1pPr>
          </a:lstStyle>
          <a:p>
            <a:pPr>
              <a:defRPr/>
            </a:pPr>
            <a:fld id="{DD245EC0-D021-43D0-A91F-F44384050B38}" type="datetime1">
              <a:rPr lang="en-US" smtClean="0"/>
              <a:t>3/4/2012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questions from DEA Progress Zone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  <a:latin typeface="Calibri" pitchFamily="-109" charset="0"/>
              </a:defRPr>
            </a:lvl1pPr>
          </a:lstStyle>
          <a:p>
            <a:pPr>
              <a:defRPr/>
            </a:pPr>
            <a:fld id="{F35E3516-227B-4B75-978E-A1E889370E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09" charset="-128"/>
          <a:cs typeface="ＭＳ Ｐゴシック" pitchFamily="-109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109" charset="-128"/>
          <a:cs typeface="ＭＳ Ｐゴシック" pitchFamily="-109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7650"/>
          </a:xfrm>
        </p:spPr>
        <p:txBody>
          <a:bodyPr/>
          <a:lstStyle/>
          <a:p>
            <a:pPr eaLnBrk="1" hangingPunct="1"/>
            <a:r>
              <a:rPr lang="en-US" sz="2400" b="1" dirty="0" smtClean="0"/>
              <a:t>4</a:t>
            </a:r>
            <a:r>
              <a:rPr lang="en-US" sz="2400" b="1" baseline="30000" dirty="0" smtClean="0"/>
              <a:t>th</a:t>
            </a:r>
            <a:r>
              <a:rPr lang="en-US" sz="2400" b="1" dirty="0" smtClean="0"/>
              <a:t> Grade: TCAP </a:t>
            </a:r>
            <a:r>
              <a:rPr lang="en-US" sz="2400" b="1" dirty="0" smtClean="0"/>
              <a:t>Spiral </a:t>
            </a:r>
            <a:r>
              <a:rPr lang="en-US" sz="2400" b="1" dirty="0" smtClean="0"/>
              <a:t>Review </a:t>
            </a:r>
            <a:r>
              <a:rPr lang="en-US" sz="2400" b="1" dirty="0" smtClean="0"/>
              <a:t>Week 6 </a:t>
            </a:r>
            <a:endParaRPr lang="en-US" sz="2400" dirty="0" smtClean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086" name="Group 38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725077571"/>
                  </p:ext>
                </p:extLst>
              </p:nvPr>
            </p:nvGraphicFramePr>
            <p:xfrm>
              <a:off x="457200" y="719138"/>
              <a:ext cx="8374063" cy="5418615"/>
            </p:xfrm>
            <a:graphic>
              <a:graphicData uri="http://schemas.openxmlformats.org/drawingml/2006/table">
                <a:tbl>
                  <a:tblPr/>
                  <a:tblGrid>
                    <a:gridCol w="2010427"/>
                    <a:gridCol w="6363636"/>
                  </a:tblGrid>
                  <a:tr h="1435100"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4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1.1 Verify a conclusion using the commutative, associative, and distributive properties.</a:t>
                          </a:r>
                          <a:endParaRPr kumimoji="0" lang="en-US" sz="1400" b="1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alibri" pitchFamily="34" charset="0"/>
                            <a:ea typeface="ＭＳ Ｐゴシック" pitchFamily="-109" charset="-128"/>
                          </a:endParaRP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E9EDF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8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Aram works 6 hours a day and is paid $9.00 an hour. Jack works 9 hours a day but only earns $6.00 an hour. The fact that they earn the same amount each day is an example of the _______ property of multiplication. </a:t>
                          </a:r>
                        </a:p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8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A.  associative       B. participative </a:t>
                          </a:r>
                        </a:p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8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C.  distributive      D. commutative</a:t>
                          </a:r>
                          <a:endParaRPr kumimoji="0" lang="en-US" sz="1800" b="1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alibri" pitchFamily="34" charset="0"/>
                            <a:ea typeface="ＭＳ Ｐゴシック" pitchFamily="-109" charset="-128"/>
                          </a:endParaRP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E9EDF4"/>
                        </a:solidFill>
                      </a:tcPr>
                    </a:tc>
                  </a:tr>
                  <a:tr h="1239838"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4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2.5 Generate equivalent forms of common fractions and decimals and use them to compare size.</a:t>
                          </a:r>
                          <a:endParaRPr kumimoji="0" lang="en-US" sz="1400" b="1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alibri" pitchFamily="34" charset="0"/>
                            <a:ea typeface="ＭＳ Ｐゴシック" pitchFamily="-109" charset="-128"/>
                          </a:endParaRP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D0D8E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2000" b="1" i="0" u="none" strike="noStrike" cap="none" normalizeH="0" baseline="0" dirty="0" err="1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Jonie</a:t>
                          </a:r>
                          <a:r>
                            <a:rPr kumimoji="0" lang="en-US" sz="20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 has ¼ of a pizza left and Sara has 0.25 of a pizza left. They both say they have the most left. Who is correct?</a:t>
                          </a:r>
                          <a:endParaRPr kumimoji="0" lang="en-US" sz="2000" b="1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alibri" pitchFamily="34" charset="0"/>
                            <a:ea typeface="ＭＳ Ｐゴシック" pitchFamily="-109" charset="-128"/>
                          </a:endParaRP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D0D8E8"/>
                        </a:solidFill>
                      </a:tcPr>
                    </a:tc>
                  </a:tr>
                  <a:tr h="1409700"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4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2.6 Use the symbols &lt;, &gt;, and = to compare common fractions and decimals in both increasing and decreasing order.</a:t>
                          </a:r>
                          <a:endParaRPr kumimoji="0" lang="en-US" sz="1400" b="1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alibri" pitchFamily="34" charset="0"/>
                            <a:ea typeface="ＭＳ Ｐゴシック" pitchFamily="-109" charset="-128"/>
                          </a:endParaRP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E9EDF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8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Which of the following sentences is true?</a:t>
                          </a:r>
                        </a:p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800" b="1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ea typeface="ＭＳ Ｐゴシック" pitchFamily="-109" charset="-128"/>
                            </a:rPr>
                            <a:t>A.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kumimoji="0" lang="en-US" sz="1800" b="1" i="1" u="none" strike="noStrike" cap="none" normalizeH="0" baseline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/>
                                      <a:ea typeface="ＭＳ Ｐゴシック" pitchFamily="-109" charset="-128"/>
                                    </a:rPr>
                                  </m:ctrlPr>
                                </m:fPr>
                                <m:num>
                                  <m:r>
                                    <a:rPr kumimoji="0" lang="en-US" sz="1800" b="1" i="1" u="none" strike="noStrike" cap="none" normalizeH="0" baseline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/>
                                      <a:ea typeface="ＭＳ Ｐゴシック" pitchFamily="-109" charset="-128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kumimoji="0" lang="en-US" sz="1800" b="1" i="1" u="none" strike="noStrike" cap="none" normalizeH="0" baseline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/>
                                      <a:ea typeface="ＭＳ Ｐゴシック" pitchFamily="-109" charset="-128"/>
                                    </a:rPr>
                                    <m:t>𝟐</m:t>
                                  </m:r>
                                </m:den>
                              </m:f>
                              <m:r>
                                <a:rPr kumimoji="0" lang="en-US" sz="1800" b="1" i="1" u="none" strike="noStrike" cap="none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ＭＳ Ｐゴシック" pitchFamily="-109" charset="-128"/>
                                </a:rPr>
                                <m:t>&lt;</m:t>
                              </m:r>
                            </m:oMath>
                          </a14:m>
                          <a:r>
                            <a:rPr kumimoji="0" lang="en-US" sz="18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0.5        B.  0.25</a:t>
                          </a:r>
                          <a14:m>
                            <m:oMath xmlns:m="http://schemas.openxmlformats.org/officeDocument/2006/math">
                              <m:r>
                                <a:rPr kumimoji="0" lang="en-US" sz="1800" b="1" i="1" u="none" strike="noStrike" cap="none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Cambria Math"/>
                                </a:rPr>
                                <m:t>&gt;</m:t>
                              </m:r>
                              <m:f>
                                <m:fPr>
                                  <m:ctrlPr>
                                    <a:rPr kumimoji="0" lang="en-US" sz="1800" b="1" i="1" u="none" strike="noStrike" cap="none" normalizeH="0" baseline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kumimoji="0" lang="en-US" sz="1800" b="1" i="1" u="none" strike="noStrike" cap="none" normalizeH="0" baseline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/>
                                      <a:ea typeface="Cambria Math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kumimoji="0" lang="en-US" sz="1800" b="1" i="1" u="none" strike="noStrike" cap="none" normalizeH="0" baseline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/>
                                      <a:ea typeface="Cambria Math"/>
                                    </a:rPr>
                                    <m:t>𝟐</m:t>
                                  </m:r>
                                </m:den>
                              </m:f>
                            </m:oMath>
                          </a14:m>
                          <a:r>
                            <a:rPr kumimoji="0" lang="en-US" sz="18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     C.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kumimoji="0" lang="en-US" sz="1800" b="1" i="1" u="none" strike="noStrike" cap="none" normalizeH="0" baseline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/>
                                      <a:ea typeface="ＭＳ Ｐゴシック" pitchFamily="-109" charset="-128"/>
                                    </a:rPr>
                                  </m:ctrlPr>
                                </m:fPr>
                                <m:num>
                                  <m:r>
                                    <a:rPr kumimoji="0" lang="en-US" sz="1800" b="1" i="1" u="none" strike="noStrike" cap="none" normalizeH="0" baseline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/>
                                      <a:ea typeface="ＭＳ Ｐゴシック" pitchFamily="-109" charset="-128"/>
                                    </a:rPr>
                                    <m:t>𝟑</m:t>
                                  </m:r>
                                </m:num>
                                <m:den>
                                  <m:r>
                                    <a:rPr kumimoji="0" lang="en-US" sz="1800" b="1" i="1" u="none" strike="noStrike" cap="none" normalizeH="0" baseline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/>
                                      <a:ea typeface="ＭＳ Ｐゴシック" pitchFamily="-109" charset="-128"/>
                                    </a:rPr>
                                    <m:t>𝟒</m:t>
                                  </m:r>
                                </m:den>
                              </m:f>
                              <m:r>
                                <a:rPr kumimoji="0" lang="en-US" sz="1800" b="1" i="1" u="none" strike="noStrike" cap="none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ＭＳ Ｐゴシック" pitchFamily="-109" charset="-128"/>
                                </a:rPr>
                                <m:t>&gt;</m:t>
                              </m:r>
                            </m:oMath>
                          </a14:m>
                          <a:r>
                            <a:rPr kumimoji="0" lang="en-US" sz="18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1     D.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kumimoji="0" lang="en-US" sz="1800" b="1" i="1" u="none" strike="noStrike" cap="none" normalizeH="0" baseline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/>
                                      <a:ea typeface="ＭＳ Ｐゴシック" pitchFamily="-109" charset="-128"/>
                                    </a:rPr>
                                  </m:ctrlPr>
                                </m:fPr>
                                <m:num>
                                  <m:r>
                                    <a:rPr kumimoji="0" lang="en-US" sz="1800" b="1" i="1" u="none" strike="noStrike" cap="none" normalizeH="0" baseline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/>
                                      <a:ea typeface="ＭＳ Ｐゴシック" pitchFamily="-109" charset="-128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kumimoji="0" lang="en-US" sz="1800" b="1" i="1" u="none" strike="noStrike" cap="none" normalizeH="0" baseline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/>
                                      <a:ea typeface="ＭＳ Ｐゴシック" pitchFamily="-109" charset="-128"/>
                                    </a:rPr>
                                    <m:t>𝟐</m:t>
                                  </m:r>
                                </m:den>
                              </m:f>
                              <m:r>
                                <a:rPr kumimoji="0" lang="en-US" sz="1800" b="1" i="1" u="none" strike="noStrike" cap="none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ＭＳ Ｐゴシック" pitchFamily="-109" charset="-128"/>
                                </a:rPr>
                                <m:t>&lt;</m:t>
                              </m:r>
                              <m:f>
                                <m:fPr>
                                  <m:ctrlPr>
                                    <a:rPr kumimoji="0" lang="en-US" sz="1800" b="1" i="1" u="none" strike="noStrike" cap="none" normalizeH="0" baseline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/>
                                      <a:ea typeface="ＭＳ Ｐゴシック" pitchFamily="-109" charset="-128"/>
                                    </a:rPr>
                                  </m:ctrlPr>
                                </m:fPr>
                                <m:num>
                                  <m:r>
                                    <a:rPr kumimoji="0" lang="en-US" sz="1800" b="1" i="1" u="none" strike="noStrike" cap="none" normalizeH="0" baseline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/>
                                      <a:ea typeface="ＭＳ Ｐゴシック" pitchFamily="-109" charset="-128"/>
                                    </a:rPr>
                                    <m:t>𝟑</m:t>
                                  </m:r>
                                </m:num>
                                <m:den>
                                  <m:r>
                                    <a:rPr kumimoji="0" lang="en-US" sz="1800" b="1" i="1" u="none" strike="noStrike" cap="none" normalizeH="0" baseline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/>
                                      <a:ea typeface="ＭＳ Ｐゴシック" pitchFamily="-109" charset="-128"/>
                                    </a:rPr>
                                    <m:t>𝟒</m:t>
                                  </m:r>
                                </m:den>
                              </m:f>
                            </m:oMath>
                          </a14:m>
                          <a:endParaRPr kumimoji="0" lang="en-US" sz="1800" b="1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alibri" pitchFamily="34" charset="0"/>
                            <a:ea typeface="ＭＳ Ｐゴシック" pitchFamily="-109" charset="-128"/>
                          </a:endParaRP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E9EDF4"/>
                        </a:solidFill>
                      </a:tcPr>
                    </a:tc>
                  </a:tr>
                  <a:tr h="1031717"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4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2.11 Solve problems using whole number multi-digit multiplication.</a:t>
                          </a:r>
                          <a:endParaRPr kumimoji="0" lang="en-US" sz="1400" b="1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alibri" pitchFamily="34" charset="0"/>
                            <a:ea typeface="ＭＳ Ｐゴシック" pitchFamily="-109" charset="-128"/>
                          </a:endParaRP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D0D8E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8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There are 14 actors and 18 actresses in the play. If each one makes 5 costume changes during a performance, how many costumes are needed?</a:t>
                          </a:r>
                          <a:endParaRPr kumimoji="0" lang="en-US" sz="1800" b="1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alibri" pitchFamily="34" charset="0"/>
                            <a:ea typeface="ＭＳ Ｐゴシック" pitchFamily="-109" charset="-128"/>
                          </a:endParaRP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D0D8E8"/>
                        </a:solidFill>
                      </a:tcPr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2086" name="Group 38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725077571"/>
                  </p:ext>
                </p:extLst>
              </p:nvPr>
            </p:nvGraphicFramePr>
            <p:xfrm>
              <a:off x="457200" y="719138"/>
              <a:ext cx="8374063" cy="5418615"/>
            </p:xfrm>
            <a:graphic>
              <a:graphicData uri="http://schemas.openxmlformats.org/drawingml/2006/table">
                <a:tbl>
                  <a:tblPr/>
                  <a:tblGrid>
                    <a:gridCol w="2010427"/>
                    <a:gridCol w="6363636"/>
                  </a:tblGrid>
                  <a:tr h="1737360"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4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1.1 Verify a conclusion using the commutative, associative, and distributive properties.</a:t>
                          </a:r>
                          <a:endParaRPr kumimoji="0" lang="en-US" sz="1400" b="1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alibri" pitchFamily="34" charset="0"/>
                            <a:ea typeface="ＭＳ Ｐゴシック" pitchFamily="-109" charset="-128"/>
                          </a:endParaRP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E9EDF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8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Aram works 6 hours a day and is paid $9.00 an hour. Jack works 9 hours a day but only earns $6.00 an hour. The fact that they earn the same amount each day is an example of the _______ property of multiplication. </a:t>
                          </a:r>
                        </a:p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8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A.  associative       B. participative </a:t>
                          </a:r>
                        </a:p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8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C.  distributive      D. commutative</a:t>
                          </a:r>
                          <a:endParaRPr kumimoji="0" lang="en-US" sz="1800" b="1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alibri" pitchFamily="34" charset="0"/>
                            <a:ea typeface="ＭＳ Ｐゴシック" pitchFamily="-109" charset="-128"/>
                          </a:endParaRP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E9EDF4"/>
                        </a:solidFill>
                      </a:tcPr>
                    </a:tc>
                  </a:tr>
                  <a:tr h="1239838"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4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2.5 Generate equivalent forms of common fractions and decimals and use them to compare size.</a:t>
                          </a:r>
                          <a:endParaRPr kumimoji="0" lang="en-US" sz="1400" b="1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alibri" pitchFamily="34" charset="0"/>
                            <a:ea typeface="ＭＳ Ｐゴシック" pitchFamily="-109" charset="-128"/>
                          </a:endParaRP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D0D8E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2000" b="1" i="0" u="none" strike="noStrike" cap="none" normalizeH="0" baseline="0" dirty="0" err="1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Jonie</a:t>
                          </a:r>
                          <a:r>
                            <a:rPr kumimoji="0" lang="en-US" sz="20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 has ¼ of a pizza left and Sara has 0.25 of a pizza left. They both say they have the most left. Who is correct?</a:t>
                          </a:r>
                          <a:endParaRPr kumimoji="0" lang="en-US" sz="2000" b="1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alibri" pitchFamily="34" charset="0"/>
                            <a:ea typeface="ＭＳ Ｐゴシック" pitchFamily="-109" charset="-128"/>
                          </a:endParaRP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D0D8E8"/>
                        </a:solidFill>
                      </a:tcPr>
                    </a:tc>
                  </a:tr>
                  <a:tr h="1409700"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4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2.6 Use the symbols &lt;, &gt;, and = to compare common fractions and decimals in both increasing and decreasing order.</a:t>
                          </a:r>
                          <a:endParaRPr kumimoji="0" lang="en-US" sz="1400" b="1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alibri" pitchFamily="34" charset="0"/>
                            <a:ea typeface="ＭＳ Ｐゴシック" pitchFamily="-109" charset="-128"/>
                          </a:endParaRP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E9EDF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blipFill rotWithShape="1">
                          <a:blip r:embed="rId3"/>
                          <a:stretch>
                            <a:fillRect l="-31801" t="-212500" r="-1245" b="-72845"/>
                          </a:stretch>
                        </a:blipFill>
                      </a:tcPr>
                    </a:tc>
                  </a:tr>
                  <a:tr h="1031717"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4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2.11 Solve problems using whole number multi-digit multiplication.</a:t>
                          </a:r>
                          <a:endParaRPr kumimoji="0" lang="en-US" sz="1400" b="1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alibri" pitchFamily="34" charset="0"/>
                            <a:ea typeface="ＭＳ Ｐゴシック" pitchFamily="-109" charset="-128"/>
                          </a:endParaRP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D0D8E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8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There are 14 actors and 18 actresses in the play. If each one makes 5 costume changes during a performance, how many costumes are needed?</a:t>
                          </a:r>
                          <a:endParaRPr kumimoji="0" lang="en-US" sz="1800" b="1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alibri" pitchFamily="34" charset="0"/>
                            <a:ea typeface="ＭＳ Ｐゴシック" pitchFamily="-109" charset="-128"/>
                          </a:endParaRP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D0D8E8"/>
                        </a:solid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questions from DEA Progress Zone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7650"/>
          </a:xfrm>
        </p:spPr>
        <p:txBody>
          <a:bodyPr/>
          <a:lstStyle/>
          <a:p>
            <a:pPr eaLnBrk="1" hangingPunct="1"/>
            <a:r>
              <a:rPr lang="en-US" sz="2400" b="1" dirty="0" smtClean="0"/>
              <a:t>4</a:t>
            </a:r>
            <a:r>
              <a:rPr lang="en-US" sz="2400" b="1" baseline="30000" dirty="0" smtClean="0"/>
              <a:t>th</a:t>
            </a:r>
            <a:r>
              <a:rPr lang="en-US" sz="2400" b="1" dirty="0" smtClean="0"/>
              <a:t> Grade: TCAP Spiral Review </a:t>
            </a:r>
            <a:r>
              <a:rPr lang="en-US" sz="2400" b="1" dirty="0" smtClean="0"/>
              <a:t>Week 6 </a:t>
            </a:r>
            <a:endParaRPr lang="en-US" sz="2400" dirty="0" smtClean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8450" y="3490912"/>
            <a:ext cx="4562475" cy="381000"/>
          </a:xfrm>
        </p:spPr>
      </p:pic>
      <p:graphicFrame>
        <p:nvGraphicFramePr>
          <p:cNvPr id="8" name="Group 3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71955112"/>
              </p:ext>
            </p:extLst>
          </p:nvPr>
        </p:nvGraphicFramePr>
        <p:xfrm>
          <a:off x="457200" y="719138"/>
          <a:ext cx="8374063" cy="5494338"/>
        </p:xfrm>
        <a:graphic>
          <a:graphicData uri="http://schemas.openxmlformats.org/drawingml/2006/table">
            <a:tbl>
              <a:tblPr/>
              <a:tblGrid>
                <a:gridCol w="1734855"/>
                <a:gridCol w="6639208"/>
              </a:tblGrid>
              <a:tr h="14351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1.2 Compare decimals using concrete and pictorial representations.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Find the point on the number line below. 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What number (as a decimal) does the point represent?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2398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2.12 Solve problems using whole number division with one- or two-digit divisors.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Miranda is packing up some plates. Each box holds 6 plates. If she has 39 plates to pack, how many boxes will she need?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14097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4.4 Identify acute, obtuse, and right angles in 2-dimensional shapes.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Look at the clock.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What type of angle is formed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by the hands of the clock?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4097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4.5 Identify attributes of simple and compound figures composed of 2- and 3-dimensional shapes.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If you folded this shape on the dotted lines,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which 3 dimensional shape would you create?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rectangular prism   B. triangular pyramid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C.   triangular prism      D. rectangular pyramid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questions from DEA Progress Zone</a:t>
            </a:r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4642" y="1078804"/>
            <a:ext cx="4562475" cy="381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1082" y="3134507"/>
            <a:ext cx="1643910" cy="164391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998396" y="4512936"/>
            <a:ext cx="1314450" cy="1981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7650"/>
          </a:xfrm>
        </p:spPr>
        <p:txBody>
          <a:bodyPr/>
          <a:lstStyle/>
          <a:p>
            <a:pPr eaLnBrk="1" hangingPunct="1"/>
            <a:r>
              <a:rPr lang="en-US" sz="2400" b="1" dirty="0" smtClean="0"/>
              <a:t>4</a:t>
            </a:r>
            <a:r>
              <a:rPr lang="en-US" sz="2400" b="1" baseline="30000" dirty="0" smtClean="0"/>
              <a:t>th</a:t>
            </a:r>
            <a:r>
              <a:rPr lang="en-US" sz="2400" b="1" dirty="0" smtClean="0"/>
              <a:t> Grade: TCAP Spiral Review </a:t>
            </a:r>
            <a:r>
              <a:rPr lang="en-US" sz="2400" b="1" dirty="0" smtClean="0"/>
              <a:t>Week 6 </a:t>
            </a:r>
            <a:endParaRPr lang="en-US" sz="2400" dirty="0" smtClean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1912" y="3534569"/>
            <a:ext cx="1400175" cy="657225"/>
          </a:xfrm>
        </p:spPr>
      </p:pic>
      <p:graphicFrame>
        <p:nvGraphicFramePr>
          <p:cNvPr id="10" name="Group 3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41012660"/>
              </p:ext>
            </p:extLst>
          </p:nvPr>
        </p:nvGraphicFramePr>
        <p:xfrm>
          <a:off x="457200" y="719138"/>
          <a:ext cx="8374063" cy="5264292"/>
        </p:xfrm>
        <a:graphic>
          <a:graphicData uri="http://schemas.openxmlformats.org/drawingml/2006/table">
            <a:tbl>
              <a:tblPr/>
              <a:tblGrid>
                <a:gridCol w="2022953"/>
                <a:gridCol w="6351110"/>
              </a:tblGrid>
              <a:tr h="1072084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1.3 Determine the correct change from a transaction.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Addie bought a pen and notebook from the store. The total cost was $6.29. How much change did Addie receive if she paid $10.00?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2398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4.9 Solve problems involving area and/or perimeter of rectangular figures.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Which number sentence would you use to find the area of a rectangle with a length of 6 cm and a width of 4 cm?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2(6 + 4) = 20 cm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6 + 4 = 10 cm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6 x 4 = 24 cm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(6 + 2) + (4 + 2) = 14 cm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122802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4.10 Identify images resulting from reflections, translations, or rotations.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What is the best way to describe the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movement of the shape?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reflection       B. rotation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C.   translation     D. congruent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4097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2.6 Use the symbols &lt;, &gt;, and = to compare common fractions and decimals in both increasing and decreasing order.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Order these fractions 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</a:rPr>
                        <a:t>1/2, 3/4, 5/8, 7/8 from greatest to least.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questions from DEA Progress Zone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6701" y="3438393"/>
            <a:ext cx="2254961" cy="10584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7650"/>
          </a:xfrm>
        </p:spPr>
        <p:txBody>
          <a:bodyPr/>
          <a:lstStyle/>
          <a:p>
            <a:pPr eaLnBrk="1" hangingPunct="1"/>
            <a:r>
              <a:rPr lang="en-US" sz="2400" b="1" dirty="0" smtClean="0"/>
              <a:t>4</a:t>
            </a:r>
            <a:r>
              <a:rPr lang="en-US" sz="2400" b="1" baseline="30000" dirty="0" smtClean="0"/>
              <a:t>th</a:t>
            </a:r>
            <a:r>
              <a:rPr lang="en-US" sz="2400" b="1" dirty="0" smtClean="0"/>
              <a:t> Grade: TCAP Spiral Review </a:t>
            </a:r>
            <a:r>
              <a:rPr lang="en-US" sz="2400" b="1" dirty="0" smtClean="0"/>
              <a:t>Week 6 </a:t>
            </a:r>
            <a:endParaRPr lang="en-US" sz="2400" dirty="0" smtClean="0"/>
          </a:p>
        </p:txBody>
      </p:sp>
      <p:graphicFrame>
        <p:nvGraphicFramePr>
          <p:cNvPr id="7" name="Group 3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52878020"/>
              </p:ext>
            </p:extLst>
          </p:nvPr>
        </p:nvGraphicFramePr>
        <p:xfrm>
          <a:off x="457200" y="612058"/>
          <a:ext cx="8374063" cy="5701060"/>
        </p:xfrm>
        <a:graphic>
          <a:graphicData uri="http://schemas.openxmlformats.org/drawingml/2006/table">
            <a:tbl>
              <a:tblPr/>
              <a:tblGrid>
                <a:gridCol w="2148214"/>
                <a:gridCol w="6225849"/>
              </a:tblGrid>
              <a:tr h="14351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1.4 Compare objects with respect to a given geometric or physical attribute and select appropriate measurement instrument.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Which is TRUE?</a:t>
                      </a:r>
                    </a:p>
                    <a:p>
                      <a:pPr marL="457200" marR="0" lvl="0" indent="-4572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Every square is a rectangle.</a:t>
                      </a:r>
                    </a:p>
                    <a:p>
                      <a:pPr marL="457200" marR="0" lvl="0" indent="-4572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Every rectangle is a square.</a:t>
                      </a:r>
                    </a:p>
                    <a:p>
                      <a:pPr marL="457200" marR="0" lvl="0" indent="-4572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Every trapezoid is a rectangle.</a:t>
                      </a:r>
                    </a:p>
                    <a:p>
                      <a:pPr marL="457200" marR="0" lvl="0" indent="-4572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Every parallelogram is a trapezoid.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2398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2.12 Solve problems using whole number division with one- or two-digit divisors.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Which of the following is NOT a true statement?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30 is divisible by 5 and 10.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100 is divisible by 2, 5, and 10.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152 is divisible by 2 and 5.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70 is divisible by 2, 5, and 10.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1121544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4.5 Identify attributes of simple and compound figures composed of 2- and 3-dimensional shapes.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What is the name of the geometric figure that has 4 sides of equal length and no right angles?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A. square         B. pentagon         C. triangle     D. rhombus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653436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4.9 Solve problems involving areas and/or perimeter of rectangular figures.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Sonia is digging a flower bed that is 5 feet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long by 4 feet wide.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What is the perimeter of her flower bed?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        Perimeter = 2L + 2W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questions from DEA Progress Zone</a:t>
            </a:r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2749" y="4819127"/>
            <a:ext cx="1541902" cy="12434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452</TotalTime>
  <Words>836</Words>
  <Application>Microsoft Office PowerPoint</Application>
  <PresentationFormat>On-screen Show (4:3)</PresentationFormat>
  <Paragraphs>90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4th Grade: TCAP Spiral Review Week 6 </vt:lpstr>
      <vt:lpstr>4th Grade: TCAP Spiral Review Week 6 </vt:lpstr>
      <vt:lpstr>4th Grade: TCAP Spiral Review Week 6 </vt:lpstr>
      <vt:lpstr>4th Grade: TCAP Spiral Review Week 6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7th Grade- 2nd Nine Weeks Review #1</dc:title>
  <dc:creator>Jacquelyn Shallenberger</dc:creator>
  <cp:lastModifiedBy>Keri</cp:lastModifiedBy>
  <cp:revision>43</cp:revision>
  <dcterms:created xsi:type="dcterms:W3CDTF">2010-10-13T19:19:09Z</dcterms:created>
  <dcterms:modified xsi:type="dcterms:W3CDTF">2012-03-04T20:19:20Z</dcterms:modified>
</cp:coreProperties>
</file>