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63" r:id="rId2"/>
    <p:sldId id="268" r:id="rId3"/>
    <p:sldId id="269" r:id="rId4"/>
    <p:sldId id="270" r:id="rId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2727" autoAdjust="0"/>
    <p:restoredTop sz="75626" autoAdjust="0"/>
  </p:normalViewPr>
  <p:slideViewPr>
    <p:cSldViewPr snapToGrid="0" snapToObjects="1">
      <p:cViewPr>
        <p:scale>
          <a:sx n="76" d="100"/>
          <a:sy n="76" d="100"/>
        </p:scale>
        <p:origin x="-714" y="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109" charset="0"/>
              </a:defRPr>
            </a:lvl1pPr>
          </a:lstStyle>
          <a:p>
            <a:pPr>
              <a:defRPr/>
            </a:pPr>
            <a:fld id="{90B55A9C-E675-48B3-9BA8-586880F146E7}" type="datetime1">
              <a:rPr lang="en-US"/>
              <a:pPr>
                <a:defRPr/>
              </a:pPr>
              <a:t>3/9/2012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109" charset="0"/>
              </a:defRPr>
            </a:lvl1pPr>
          </a:lstStyle>
          <a:p>
            <a:pPr>
              <a:defRPr/>
            </a:pPr>
            <a:fld id="{219D2341-BDFC-4532-B8FD-16A1E828A6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ＭＳ Ｐゴシック" pitchFamily="-109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D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H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C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D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endParaRPr lang="en-US" dirty="0" smtClean="0"/>
          </a:p>
          <a:p>
            <a:pPr marL="228600" indent="-228600"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7514A05-38A8-461D-91ED-C3D621FC4BF8}" type="slidenum">
              <a:rPr lang="en-US">
                <a:latin typeface="Calibri" pitchFamily="34" charset="0"/>
              </a:rPr>
              <a:pPr/>
              <a:t>1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C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65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A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A</a:t>
            </a:r>
            <a:endParaRPr lang="en-US" dirty="0" smtClean="0"/>
          </a:p>
          <a:p>
            <a:pPr marL="228600" indent="-228600"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8BD8AEB-E0E3-41D0-B94D-8198285A63D4}" type="slidenum">
              <a:rPr lang="en-US">
                <a:latin typeface="Calibri" pitchFamily="34" charset="0"/>
              </a:rPr>
              <a:pPr/>
              <a:t>2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B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A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C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A</a:t>
            </a:r>
            <a:endParaRPr lang="en-US" dirty="0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3008CF2-314D-485D-BCA7-F9353F1A9344}" type="slidenum">
              <a:rPr lang="en-US">
                <a:latin typeface="Calibri" pitchFamily="34" charset="0"/>
              </a:rPr>
              <a:pPr/>
              <a:t>3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A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A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A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D</a:t>
            </a:r>
            <a:endParaRPr lang="en-US" dirty="0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893CCA9-5BD0-4935-B28C-D95A94C544BE}" type="slidenum">
              <a:rPr lang="en-US">
                <a:latin typeface="Calibri" pitchFamily="34" charset="0"/>
              </a:rPr>
              <a:pPr/>
              <a:t>4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CAEAC-0C82-4CFE-9BB0-84CCA4DF0BCF}" type="datetime1">
              <a:rPr lang="en-US" smtClean="0"/>
              <a:t>3/9/2012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TN State TCAP Item Sampler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EB227-20B1-4748-B684-485B0AF944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1181A-6F38-48E4-8800-B4E2B5252A50}" type="datetime1">
              <a:rPr lang="en-US" smtClean="0"/>
              <a:t>3/9/2012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TN State TCAP Item Sampler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9CBF2-F36D-4364-9878-54143E9EB2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4A756E-6A3D-4BED-AA63-F0B133FBAC4F}" type="datetime1">
              <a:rPr lang="en-US" smtClean="0"/>
              <a:t>3/9/2012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TN State TCAP Item Sampler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4C2E0-BD54-4278-AD02-098BEDD58B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E8764-6AC1-4509-811A-819479A1084E}" type="datetime1">
              <a:rPr lang="en-US" smtClean="0"/>
              <a:t>3/9/2012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TN State TCAP Item Sampler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86FE5-8FF7-4898-8707-DF0A35205C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C75345-11BD-47E0-8697-3356278692FC}" type="datetime1">
              <a:rPr lang="en-US" smtClean="0"/>
              <a:t>3/9/2012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TN State TCAP Item Sampler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3A68D-49FB-479A-B986-382D879229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40A26-AAFC-4281-B509-8E09CC12E313}" type="datetime1">
              <a:rPr lang="en-US" smtClean="0"/>
              <a:t>3/9/2012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TN State TCAP Item Sampler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0B956-24AD-41EC-9E5B-F01CFE1E8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F75A3-9747-4483-A296-8C57B9DCBA1F}" type="datetime1">
              <a:rPr lang="en-US" smtClean="0"/>
              <a:t>3/9/2012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TN State TCAP Item Sampler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851A7-B7A6-4E96-AC5E-065F23467D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206821-5032-4D1E-AD5A-1F5C96D26E09}" type="datetime1">
              <a:rPr lang="en-US" smtClean="0"/>
              <a:t>3/9/2012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TN State TCAP Item Sampler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BB1C9-A09B-43D5-AD6F-BBD92D372B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33511-7F47-43E9-B4BE-687232572D63}" type="datetime1">
              <a:rPr lang="en-US" smtClean="0"/>
              <a:t>3/9/2012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TN State TCAP Item Sampler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0A40D-0505-4FF6-BB81-BE1B5A89DB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9303D-2078-49F0-821E-343555154BAB}" type="datetime1">
              <a:rPr lang="en-US" smtClean="0"/>
              <a:t>3/9/2012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TN State TCAP Item Sampler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14F50-9C98-4B07-A691-25987570FF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438CD2-8558-408F-A2FD-3B70E1C56BE8}" type="datetime1">
              <a:rPr lang="en-US" smtClean="0"/>
              <a:t>3/9/2012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TN State TCAP Item Sampler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03A75-8D2B-4D11-8476-5A1421AD25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pitchFamily="-109" charset="0"/>
              </a:defRPr>
            </a:lvl1pPr>
          </a:lstStyle>
          <a:p>
            <a:pPr>
              <a:defRPr/>
            </a:pPr>
            <a:fld id="{EFB29826-0437-4D08-ADB2-C623A97C8DBC}" type="datetime1">
              <a:rPr lang="en-US" smtClean="0"/>
              <a:t>3/9/2012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Questions from TN State TCAP Item Sampler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pitchFamily="-109" charset="0"/>
              </a:defRPr>
            </a:lvl1pPr>
          </a:lstStyle>
          <a:p>
            <a:pPr>
              <a:defRPr/>
            </a:pPr>
            <a:fld id="{F35E3516-227B-4B75-978E-A1E889370E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09" charset="-128"/>
          <a:cs typeface="ＭＳ Ｐゴシック" pitchFamily="-109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09" charset="-128"/>
          <a:cs typeface="ＭＳ Ｐゴシック" pitchFamily="-109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4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 Grade: TCAP Spiral Review Week 8</a:t>
            </a:r>
            <a:endParaRPr lang="en-US" sz="2400" dirty="0" smtClean="0"/>
          </a:p>
        </p:txBody>
      </p:sp>
      <p:graphicFrame>
        <p:nvGraphicFramePr>
          <p:cNvPr id="2086" name="Group 38"/>
          <p:cNvGraphicFramePr>
            <a:graphicFrameLocks noGrp="1"/>
          </p:cNvGraphicFramePr>
          <p:nvPr>
            <p:ph idx="1"/>
          </p:nvPr>
        </p:nvGraphicFramePr>
        <p:xfrm>
          <a:off x="457200" y="719138"/>
          <a:ext cx="8374063" cy="5637212"/>
        </p:xfrm>
        <a:graphic>
          <a:graphicData uri="http://schemas.openxmlformats.org/drawingml/2006/table">
            <a:tbl>
              <a:tblPr/>
              <a:tblGrid>
                <a:gridCol w="1947797"/>
                <a:gridCol w="6426266"/>
              </a:tblGrid>
              <a:tr h="1505027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2.7 Convert improper fractions into mixed numbers and/or decimals.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mixed number is equivalent to     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30025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2.8 Add/subtract proper fractions with like and unlike denominators and simplify the answers.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Add: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35354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2.9 Add/subtract decimals through hundredths.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Solve: 0.53 – 0.09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47838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2.10 Solve contextual problems using whole numbers, fractions, and decimals.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Manuel rode his bike a total of 12 miles in two days. On the first day, he rode 7½ miles. How many miles did Manuel ride his bike on the second day?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19½ miles                  B. 15½ miles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C.   5½  miles                   D. 4½ miles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18148" y="6356350"/>
            <a:ext cx="3632548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Questions from TN State TCAP Item Sampler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9607" y="719137"/>
            <a:ext cx="17145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30749" y="1207196"/>
            <a:ext cx="6286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52913" y="1207196"/>
            <a:ext cx="63817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30711" y="2300288"/>
            <a:ext cx="6000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52913" y="2300288"/>
            <a:ext cx="60960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891088" y="2300288"/>
            <a:ext cx="62865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366513" y="3616891"/>
            <a:ext cx="723094" cy="1193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4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 Grade: TCAP Spiral Review Week 8</a:t>
            </a:r>
            <a:endParaRPr lang="en-US" sz="24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53228" y="1600200"/>
            <a:ext cx="7133572" cy="4161773"/>
          </a:xfrm>
        </p:spPr>
        <p:txBody>
          <a:bodyPr/>
          <a:lstStyle/>
          <a:p>
            <a:endParaRPr lang="en-US" dirty="0"/>
          </a:p>
        </p:txBody>
      </p:sp>
      <p:graphicFrame>
        <p:nvGraphicFramePr>
          <p:cNvPr id="9" name="Group 38"/>
          <p:cNvGraphicFramePr>
            <a:graphicFrameLocks/>
          </p:cNvGraphicFramePr>
          <p:nvPr/>
        </p:nvGraphicFramePr>
        <p:xfrm>
          <a:off x="457200" y="719138"/>
          <a:ext cx="8374063" cy="5580380"/>
        </p:xfrm>
        <a:graphic>
          <a:graphicData uri="http://schemas.openxmlformats.org/drawingml/2006/table">
            <a:tbl>
              <a:tblPr/>
              <a:tblGrid>
                <a:gridCol w="1985375"/>
                <a:gridCol w="6388688"/>
              </a:tblGrid>
              <a:tr h="14351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2.11 Solve problems using whole number multi-digit multiplication.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Tyrell ordered 18 boxes of t-shirts for his store. Each box had 24 t-shirts What is the total number of t-shirts Tyrell ordered?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108                B.  302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C.   432                D.  756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93969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2.12 Solve problems using whole number division with one- or two-digit divisors.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Divide 780 by 12.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60                    B.  62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C.   65                    D.  66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4.6 Determine situations in which a highly accurate measurement is important.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In which situation would measuring length to the nearest foot be most important?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Measuring the length of a kitchen wall when buying wallpaper.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B. Measuring the length of a crayon when drawing a picture.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C. Measuring the length of a trail when hiking on a mountain.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D. Measuring the length of a parking lot when going to a store.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4.7 Determine appropriate size of unit of measurement in problem situations involving length, capacity, or weight.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measurement is closest to the length of a classroom wall?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10 meters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10 kilometers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10 millimeters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10 centimeters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918564" y="6356350"/>
            <a:ext cx="334445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Questions from TN State TCAP Item Sampler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4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 Grade: TCAP Spiral Review Week 8</a:t>
            </a:r>
            <a:endParaRPr lang="en-US" sz="24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0" name="Group 38"/>
          <p:cNvGraphicFramePr>
            <a:graphicFrameLocks/>
          </p:cNvGraphicFramePr>
          <p:nvPr/>
        </p:nvGraphicFramePr>
        <p:xfrm>
          <a:off x="457200" y="719138"/>
          <a:ext cx="8374063" cy="5627800"/>
        </p:xfrm>
        <a:graphic>
          <a:graphicData uri="http://schemas.openxmlformats.org/drawingml/2006/table">
            <a:tbl>
              <a:tblPr/>
              <a:tblGrid>
                <a:gridCol w="1810011"/>
                <a:gridCol w="6564052"/>
              </a:tblGrid>
              <a:tr h="14351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4.8 Convert measurements within a single system that are common in daily life.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Helen has a puppy that has a mass of 4 kilograms. What is the mass of Helen’s puppy in grams?         1 kilogram = 1,000 grams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40,000 grams                       B.  4,000 grams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C.   400 grams                            D.  40 grams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2398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4.9 Solve problems involving area and/or perimeter of rectangular figures.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rectangle has an area of 24 square units and a perimeter of 22 units.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215502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4.10 Identify images resulting from reflections, translations, or rotations.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pair of musical notes shows only a translation?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                            B.                             C.                         D. 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2.1 Read and write numbers from hundredths to hundred-thousands in numerals and words. 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Adam has an eraser that is 2.54 centimeters long. How is the number 2.54 written in word form?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Two and fifty-four hundredths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Two and fifty-four hundreds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Two and fifty-four tenths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Two hundred fifty-four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43408" y="6356350"/>
            <a:ext cx="3494762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Questions from TN State TCAP Item Sampler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74048" y="2543175"/>
            <a:ext cx="17145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88548" y="2543175"/>
            <a:ext cx="1438275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24475" y="2543175"/>
            <a:ext cx="161925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43725" y="2543175"/>
            <a:ext cx="220027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635032" y="3743325"/>
            <a:ext cx="1253516" cy="48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329570" y="3809424"/>
            <a:ext cx="1156830" cy="493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16798" y="3809424"/>
            <a:ext cx="1114817" cy="42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588341" y="3743325"/>
            <a:ext cx="1098459" cy="48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4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 Grade: TCAP Spiral Review Week 8</a:t>
            </a:r>
            <a:endParaRPr lang="en-US" sz="2400" dirty="0" smtClean="0"/>
          </a:p>
        </p:txBody>
      </p:sp>
      <p:graphicFrame>
        <p:nvGraphicFramePr>
          <p:cNvPr id="7" name="Group 38"/>
          <p:cNvGraphicFramePr>
            <a:graphicFrameLocks/>
          </p:cNvGraphicFramePr>
          <p:nvPr/>
        </p:nvGraphicFramePr>
        <p:xfrm>
          <a:off x="457200" y="719138"/>
          <a:ext cx="8374063" cy="5547678"/>
        </p:xfrm>
        <a:graphic>
          <a:graphicData uri="http://schemas.openxmlformats.org/drawingml/2006/table">
            <a:tbl>
              <a:tblPr/>
              <a:tblGrid>
                <a:gridCol w="1872641"/>
                <a:gridCol w="6501422"/>
              </a:tblGrid>
              <a:tr h="14351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2.12 Solve problems using whole number division with one- or two-digit divisors.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161           B. 155           C. 107          D. 101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2398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4.5 Identify attributes of simple and compound figures composed of 2- and 3-dimensional shapes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Two square pyramids were combined to make the new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figure to the right. What is the total number of edges in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the new figure?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12          B. 10             C. 8             D. 6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4.8 Convert measurements within a single system that are common in daily life.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Bonita lifted a box of books that had a total weight of 240 ounces. What was the weight of this box of books in pounds? 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   1 pound = 16 ounces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15 pounds           B.  24 pounds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C.   2,400 pounds     D.  3,840 pounds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5.3 Given a set of data or a graph, describe the distribution of the data using median, range, or mode.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The list below shows the number of hours Leticia read books during each of five weeks.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What is the range of lists of numbers?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14            B. 11            C. 8           D. 7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30674" y="6356350"/>
            <a:ext cx="3657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Questions from TN State TCAP Item Sampler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25329" y="2382750"/>
            <a:ext cx="1505934" cy="81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88274" y="5150742"/>
            <a:ext cx="1399326" cy="363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68293" y="952370"/>
            <a:ext cx="1966129" cy="36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</TotalTime>
  <Words>745</Words>
  <Application>Microsoft Office PowerPoint</Application>
  <PresentationFormat>On-screen Show (4:3)</PresentationFormat>
  <Paragraphs>91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4th Grade: TCAP Spiral Review Week 8</vt:lpstr>
      <vt:lpstr>4th Grade: TCAP Spiral Review Week 8</vt:lpstr>
      <vt:lpstr>4th Grade: TCAP Spiral Review Week 8</vt:lpstr>
      <vt:lpstr>4th Grade: TCAP Spiral Review Week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7th Grade- 2nd Nine Weeks Review #1</dc:title>
  <dc:creator>Jacquelyn Shallenberger</dc:creator>
  <cp:lastModifiedBy>MNPS User</cp:lastModifiedBy>
  <cp:revision>40</cp:revision>
  <dcterms:created xsi:type="dcterms:W3CDTF">2010-10-13T19:19:09Z</dcterms:created>
  <dcterms:modified xsi:type="dcterms:W3CDTF">2012-03-09T19:32:11Z</dcterms:modified>
</cp:coreProperties>
</file>